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58" r:id="rId2"/>
    <p:sldId id="264" r:id="rId3"/>
    <p:sldId id="268" r:id="rId4"/>
    <p:sldId id="269" r:id="rId5"/>
    <p:sldId id="270" r:id="rId6"/>
    <p:sldId id="271" r:id="rId7"/>
    <p:sldId id="272" r:id="rId8"/>
    <p:sldId id="273" r:id="rId9"/>
    <p:sldId id="274" r:id="rId10"/>
    <p:sldId id="275" r:id="rId11"/>
  </p:sldIdLst>
  <p:sldSz cx="9144000" cy="6858000" type="screen4x3"/>
  <p:notesSz cx="6858000" cy="9144000"/>
  <p:embeddedFontLst>
    <p:embeddedFont>
      <p:font typeface="Twinkl SemiBold" pitchFamily="2" charset="0"/>
      <p:bold r:id="rId14"/>
    </p:embeddedFont>
    <p:embeddedFont>
      <p:font typeface="Twinkl" panose="020B0604020202020204" pitchFamily="2" charset="0"/>
      <p:regular r:id="rId15"/>
      <p:bold r:id="rId16"/>
    </p:embeddedFont>
    <p:embeddedFont>
      <p:font typeface="Sassoon Infant Rg" panose="02000503030000020003" pitchFamily="50" charset="0"/>
      <p:regular r:id="rId17"/>
      <p:bold r:id="rId18"/>
    </p:embeddedFont>
    <p:embeddedFont>
      <p:font typeface="Calibri" panose="020F0502020204030204" pitchFamily="34" charset="0"/>
      <p:regular r:id="rId19"/>
      <p:bold r:id="rId20"/>
      <p:italic r:id="rId21"/>
      <p:boldItalic r:id="rId22"/>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2"/>
    <a:srgbClr val="653B8F"/>
    <a:srgbClr val="8D358B"/>
    <a:srgbClr val="B9D26D"/>
    <a:srgbClr val="2E58A5"/>
    <a:srgbClr val="8E348B"/>
    <a:srgbClr val="ACDDFC"/>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p:cViewPr varScale="1">
        <p:scale>
          <a:sx n="74" d="100"/>
          <a:sy n="74" d="100"/>
        </p:scale>
        <p:origin x="1164"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1" d="1"/>
        <a:sy n="1" d="1"/>
      </p:scale>
      <p:origin x="0" y="0"/>
    </p:cViewPr>
  </p:notesTextViewPr>
  <p:notesViewPr>
    <p:cSldViewPr snapToGrid="0">
      <p:cViewPr varScale="1">
        <p:scale>
          <a:sx n="78" d="100"/>
          <a:sy n="78" d="100"/>
        </p:scale>
        <p:origin x="168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40B94F7-9834-4775-A2B2-05AA05DF4420}" type="datetimeFigureOut">
              <a:rPr lang="en-GB"/>
              <a:pPr>
                <a:defRPr/>
              </a:pPr>
              <a:t>03/05/2020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F0F7BA5-613A-4293-8AB5-D8F272F4A93D}" type="slidenum">
              <a:rPr lang="en-GB"/>
              <a:pPr>
                <a:defRPr/>
              </a:pPr>
              <a:t>‹#›</a:t>
            </a:fld>
            <a:endParaRPr lang="en-GB"/>
          </a:p>
        </p:txBody>
      </p:sp>
    </p:spTree>
    <p:extLst>
      <p:ext uri="{BB962C8B-B14F-4D97-AF65-F5344CB8AC3E}">
        <p14:creationId xmlns:p14="http://schemas.microsoft.com/office/powerpoint/2010/main" val="1644126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5E14CB2-BA70-474C-BDBE-7DE27D94A5EE}" type="datetimeFigureOut">
              <a:rPr lang="en-GB"/>
              <a:pPr>
                <a:defRPr/>
              </a:pPr>
              <a:t>03/05/2020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4E1DE8E-5290-4B86-8BDA-70FEFE44B36D}" type="slidenum">
              <a:rPr lang="en-GB"/>
              <a:pPr>
                <a:defRPr/>
              </a:pPr>
              <a:t>‹#›</a:t>
            </a:fld>
            <a:endParaRPr lang="en-GB"/>
          </a:p>
        </p:txBody>
      </p:sp>
    </p:spTree>
    <p:extLst>
      <p:ext uri="{BB962C8B-B14F-4D97-AF65-F5344CB8AC3E}">
        <p14:creationId xmlns:p14="http://schemas.microsoft.com/office/powerpoint/2010/main" val="18316658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965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smtClean="0"/>
              <a:t>Click to edit Master text styles</a:t>
            </a:r>
          </a:p>
        </p:txBody>
      </p:sp>
    </p:spTree>
    <p:extLst>
      <p:ext uri="{BB962C8B-B14F-4D97-AF65-F5344CB8AC3E}">
        <p14:creationId xmlns:p14="http://schemas.microsoft.com/office/powerpoint/2010/main" val="3909039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91773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5989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1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6387" name="Picture 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413" y="0"/>
            <a:ext cx="838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04963"/>
            <a:ext cx="5972175"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5356224" y="1473200"/>
            <a:ext cx="3744039" cy="3715010"/>
            <a:chOff x="3398852" y="1057098"/>
            <a:chExt cx="3743918" cy="3716187"/>
          </a:xfrm>
        </p:grpSpPr>
        <p:sp>
          <p:nvSpPr>
            <p:cNvPr id="5" name="Oval 4"/>
            <p:cNvSpPr/>
            <p:nvPr/>
          </p:nvSpPr>
          <p:spPr>
            <a:xfrm>
              <a:off x="3398852" y="1057098"/>
              <a:ext cx="3692405" cy="3692106"/>
            </a:xfrm>
            <a:prstGeom prst="ellipse">
              <a:avLst/>
            </a:prstGeom>
            <a:solidFill>
              <a:schemeClr val="bg1"/>
            </a:solidFill>
            <a:ln w="762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00" name="Content Placeholder 21"/>
            <p:cNvSpPr>
              <a:spLocks/>
            </p:cNvSpPr>
            <p:nvPr/>
          </p:nvSpPr>
          <p:spPr bwMode="auto">
            <a:xfrm>
              <a:off x="3447190" y="1329428"/>
              <a:ext cx="3695580" cy="344385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None/>
              </a:pPr>
              <a:r>
                <a:rPr lang="en-GB" altLang="en-US" sz="2500" dirty="0" smtClean="0"/>
                <a:t>Pointillism </a:t>
              </a:r>
              <a:r>
                <a:rPr lang="en-GB" altLang="en-US" sz="2500" dirty="0"/>
                <a:t>is a technique in painting where tiny dots of pure colour are applied to a canvas. The patterns  that form with the tiny dots build up to create an image. </a:t>
              </a:r>
            </a:p>
            <a:p>
              <a:pPr algn="ctr" eaLnBrk="1" hangingPunct="1">
                <a:buFont typeface="Arial" panose="020B0604020202020204" pitchFamily="34" charset="0"/>
                <a:buNone/>
              </a:pPr>
              <a:endParaRPr lang="en-GB" altLang="en-US" sz="2500" dirty="0" smtClean="0"/>
            </a:p>
            <a:p>
              <a:pPr algn="ctr" eaLnBrk="1" hangingPunct="1">
                <a:buFont typeface="Arial" panose="020B0604020202020204" pitchFamily="34" charset="0"/>
                <a:buNone/>
              </a:pPr>
              <a:endParaRPr lang="en-GB" altLang="en-US"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28738"/>
            <a:ext cx="7470775"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itle 20"/>
          <p:cNvSpPr>
            <a:spLocks noGrp="1"/>
          </p:cNvSpPr>
          <p:nvPr>
            <p:ph type="title"/>
          </p:nvPr>
        </p:nvSpPr>
        <p:spPr>
          <a:xfrm>
            <a:off x="457200" y="479425"/>
            <a:ext cx="8220075" cy="993775"/>
          </a:xfrm>
        </p:spPr>
        <p:txBody>
          <a:bodyPr/>
          <a:lstStyle/>
          <a:p>
            <a:pPr eaLnBrk="1" hangingPunct="1"/>
            <a:r>
              <a:rPr lang="en-GB" altLang="en-US" sz="3600" smtClean="0">
                <a:solidFill>
                  <a:srgbClr val="653B8F"/>
                </a:solidFill>
              </a:rPr>
              <a:t>What is Pointillism?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479425"/>
            <a:ext cx="8220075" cy="993775"/>
          </a:xfrm>
        </p:spPr>
        <p:txBody>
          <a:bodyPr/>
          <a:lstStyle/>
          <a:p>
            <a:pPr eaLnBrk="1" hangingPunct="1"/>
            <a:r>
              <a:rPr lang="en-GB" altLang="en-US" smtClean="0">
                <a:solidFill>
                  <a:srgbClr val="0079C2"/>
                </a:solidFill>
              </a:rPr>
              <a:t>The Art of Science</a:t>
            </a:r>
          </a:p>
        </p:txBody>
      </p:sp>
      <p:sp>
        <p:nvSpPr>
          <p:cNvPr id="9219" name="Content Placeholder 2"/>
          <p:cNvSpPr>
            <a:spLocks noGrp="1"/>
          </p:cNvSpPr>
          <p:nvPr>
            <p:ph idx="1"/>
          </p:nvPr>
        </p:nvSpPr>
        <p:spPr>
          <a:xfrm>
            <a:off x="4856163" y="1379538"/>
            <a:ext cx="3532187" cy="2049462"/>
          </a:xfrm>
        </p:spPr>
        <p:txBody>
          <a:bodyPr/>
          <a:lstStyle/>
          <a:p>
            <a:pPr algn="ctr" eaLnBrk="1" hangingPunct="1"/>
            <a:r>
              <a:rPr lang="en-GB" altLang="en-US" sz="2000" smtClean="0">
                <a:latin typeface="Twinkl" pitchFamily="2" charset="0"/>
              </a:rPr>
              <a:t>Instead of the paint being blended and mixed on a palette, the paint is directly applied to the canvas. The fact that the dots are so close together cause the colours to appear blended. </a:t>
            </a:r>
            <a:endParaRPr lang="en-GB" altLang="en-US" smtClean="0">
              <a:latin typeface="Twinkl" pitchFamily="2" charset="0"/>
            </a:endParaRPr>
          </a:p>
        </p:txBody>
      </p:sp>
      <p:sp>
        <p:nvSpPr>
          <p:cNvPr id="7" name="Content Placeholder 2"/>
          <p:cNvSpPr>
            <a:spLocks/>
          </p:cNvSpPr>
          <p:nvPr/>
        </p:nvSpPr>
        <p:spPr bwMode="auto">
          <a:xfrm>
            <a:off x="5076825" y="4037013"/>
            <a:ext cx="3090863" cy="9255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sz="3000">
                <a:solidFill>
                  <a:srgbClr val="8D358B"/>
                </a:solidFill>
              </a:rPr>
              <a:t>This is the science of optics.</a:t>
            </a:r>
          </a:p>
        </p:txBody>
      </p:sp>
      <p:grpSp>
        <p:nvGrpSpPr>
          <p:cNvPr id="10" name="Group 9"/>
          <p:cNvGrpSpPr>
            <a:grpSpLocks/>
          </p:cNvGrpSpPr>
          <p:nvPr/>
        </p:nvGrpSpPr>
        <p:grpSpPr bwMode="auto">
          <a:xfrm>
            <a:off x="4437063" y="3497263"/>
            <a:ext cx="3427412" cy="2484437"/>
            <a:chOff x="4437329" y="3498011"/>
            <a:chExt cx="3427384" cy="2484408"/>
          </a:xfrm>
        </p:grpSpPr>
        <p:sp>
          <p:nvSpPr>
            <p:cNvPr id="6" name="Oval 5"/>
            <p:cNvSpPr/>
            <p:nvPr/>
          </p:nvSpPr>
          <p:spPr>
            <a:xfrm>
              <a:off x="5380296" y="3498011"/>
              <a:ext cx="2484417" cy="2484408"/>
            </a:xfrm>
            <a:prstGeom prst="ellipse">
              <a:avLst/>
            </a:prstGeom>
            <a:solidFill>
              <a:schemeClr val="bg1"/>
            </a:solidFill>
            <a:ln w="762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24" name="Content Placeholder 2"/>
            <p:cNvSpPr>
              <a:spLocks/>
            </p:cNvSpPr>
            <p:nvPr/>
          </p:nvSpPr>
          <p:spPr bwMode="auto">
            <a:xfrm>
              <a:off x="5380305" y="3890513"/>
              <a:ext cx="2484408" cy="1919379"/>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a:t>Look carefully </a:t>
              </a:r>
              <a:br>
                <a:rPr lang="en-GB" altLang="en-US"/>
              </a:br>
              <a:r>
                <a:rPr lang="en-GB" altLang="en-US"/>
                <a:t>at the painting ‘The Circus’ by Georges Seurat. The dots are so close together, they seem to blur into </a:t>
              </a:r>
              <a:br>
                <a:rPr lang="en-GB" altLang="en-US"/>
              </a:br>
              <a:r>
                <a:rPr lang="en-GB" altLang="en-US"/>
                <a:t>different tones.</a:t>
              </a:r>
            </a:p>
          </p:txBody>
        </p:sp>
        <p:sp>
          <p:nvSpPr>
            <p:cNvPr id="9" name="Rectangle 8"/>
            <p:cNvSpPr/>
            <p:nvPr/>
          </p:nvSpPr>
          <p:spPr>
            <a:xfrm>
              <a:off x="4437329" y="4628298"/>
              <a:ext cx="942967" cy="125411"/>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pic>
        <p:nvPicPr>
          <p:cNvPr id="9222" name="Picture 4"/>
          <p:cNvPicPr>
            <a:picLocks noChangeAspect="1"/>
          </p:cNvPicPr>
          <p:nvPr/>
        </p:nvPicPr>
        <p:blipFill>
          <a:blip r:embed="rId2">
            <a:extLst>
              <a:ext uri="{28A0092B-C50C-407E-A947-70E740481C1C}">
                <a14:useLocalDpi xmlns:a14="http://schemas.microsoft.com/office/drawing/2010/main" val="0"/>
              </a:ext>
            </a:extLst>
          </a:blip>
          <a:srcRect l="12363" t="13158" r="10410" b="9686"/>
          <a:stretch>
            <a:fillRect/>
          </a:stretch>
        </p:blipFill>
        <p:spPr bwMode="auto">
          <a:xfrm>
            <a:off x="804863" y="1406525"/>
            <a:ext cx="375602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9750" y="487363"/>
            <a:ext cx="4032250" cy="1479550"/>
          </a:xfrm>
        </p:spPr>
        <p:txBody>
          <a:bodyPr/>
          <a:lstStyle/>
          <a:p>
            <a:pPr eaLnBrk="1" hangingPunct="1"/>
            <a:r>
              <a:rPr lang="en-GB" altLang="en-US" smtClean="0">
                <a:solidFill>
                  <a:srgbClr val="653B8F"/>
                </a:solidFill>
              </a:rPr>
              <a:t>The Creation </a:t>
            </a:r>
            <a:br>
              <a:rPr lang="en-GB" altLang="en-US" smtClean="0">
                <a:solidFill>
                  <a:srgbClr val="653B8F"/>
                </a:solidFill>
              </a:rPr>
            </a:br>
            <a:r>
              <a:rPr lang="en-GB" altLang="en-US" smtClean="0">
                <a:solidFill>
                  <a:srgbClr val="653B8F"/>
                </a:solidFill>
              </a:rPr>
              <a:t>of Pointillism</a:t>
            </a:r>
          </a:p>
        </p:txBody>
      </p:sp>
      <p:sp>
        <p:nvSpPr>
          <p:cNvPr id="10243" name="Content Placeholder 2"/>
          <p:cNvSpPr>
            <a:spLocks noGrp="1"/>
          </p:cNvSpPr>
          <p:nvPr>
            <p:ph idx="1"/>
          </p:nvPr>
        </p:nvSpPr>
        <p:spPr>
          <a:xfrm>
            <a:off x="755650" y="2159000"/>
            <a:ext cx="3816350" cy="2843213"/>
          </a:xfrm>
        </p:spPr>
        <p:txBody>
          <a:bodyPr/>
          <a:lstStyle/>
          <a:p>
            <a:pPr eaLnBrk="1" hangingPunct="1"/>
            <a:r>
              <a:rPr lang="en-GB" altLang="en-US" sz="2000" smtClean="0">
                <a:latin typeface="Twinkl" pitchFamily="2" charset="0"/>
              </a:rPr>
              <a:t>The French artist Georges Seurat studied the application of colour and he created pointillism in the 1880s. He worked with other artists, and together they became known for this new artistic style.</a:t>
            </a:r>
          </a:p>
        </p:txBody>
      </p:sp>
      <p:pic>
        <p:nvPicPr>
          <p:cNvPr id="10244" name="Picture 3"/>
          <p:cNvPicPr>
            <a:picLocks noChangeAspect="1"/>
          </p:cNvPicPr>
          <p:nvPr/>
        </p:nvPicPr>
        <p:blipFill>
          <a:blip r:embed="rId2">
            <a:extLst>
              <a:ext uri="{28A0092B-C50C-407E-A947-70E740481C1C}">
                <a14:useLocalDpi xmlns:a14="http://schemas.microsoft.com/office/drawing/2010/main" val="0"/>
              </a:ext>
            </a:extLst>
          </a:blip>
          <a:srcRect r="17131"/>
          <a:stretch>
            <a:fillRect/>
          </a:stretch>
        </p:blipFill>
        <p:spPr bwMode="auto">
          <a:xfrm>
            <a:off x="3406775" y="303213"/>
            <a:ext cx="5737225"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61963" y="549275"/>
            <a:ext cx="8220075" cy="1900238"/>
          </a:xfrm>
        </p:spPr>
        <p:txBody>
          <a:bodyPr/>
          <a:lstStyle/>
          <a:p>
            <a:pPr algn="ctr" eaLnBrk="1" hangingPunct="1"/>
            <a:r>
              <a:rPr lang="en-GB" altLang="en-US" smtClean="0">
                <a:solidFill>
                  <a:srgbClr val="0079C2"/>
                </a:solidFill>
              </a:rPr>
              <a:t>A Sunday Afternoon on the Island of La Grande Jatte</a:t>
            </a:r>
            <a:r>
              <a:rPr lang="en-GB" altLang="en-US" smtClean="0"/>
              <a:t/>
            </a:r>
            <a:br>
              <a:rPr lang="en-GB" altLang="en-US" smtClean="0"/>
            </a:br>
            <a:r>
              <a:rPr lang="en-GB" altLang="en-US" sz="3000" smtClean="0"/>
              <a:t>Georges Seurat</a:t>
            </a:r>
            <a:endParaRPr lang="en-GB" altLang="en-US" smtClean="0"/>
          </a:p>
        </p:txBody>
      </p:sp>
      <p:sp>
        <p:nvSpPr>
          <p:cNvPr id="11267" name="Content Placeholder 2"/>
          <p:cNvSpPr>
            <a:spLocks noGrp="1"/>
          </p:cNvSpPr>
          <p:nvPr>
            <p:ph idx="1"/>
          </p:nvPr>
        </p:nvSpPr>
        <p:spPr>
          <a:xfrm>
            <a:off x="755650" y="5830888"/>
            <a:ext cx="7632700" cy="261937"/>
          </a:xfrm>
        </p:spPr>
        <p:txBody>
          <a:bodyPr/>
          <a:lstStyle/>
          <a:p>
            <a:pPr algn="ctr" eaLnBrk="1" hangingPunct="1"/>
            <a:r>
              <a:rPr lang="en-GB" altLang="en-US" sz="1600" smtClean="0">
                <a:latin typeface="Twinkl" pitchFamily="2" charset="0"/>
              </a:rPr>
              <a:t>Click the image for a closer look.</a:t>
            </a:r>
          </a:p>
        </p:txBody>
      </p:sp>
      <p:pic>
        <p:nvPicPr>
          <p:cNvPr id="11268"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l="1320" t="1460" r="1227" b="1743"/>
          <a:stretch>
            <a:fillRect/>
          </a:stretch>
        </p:blipFill>
        <p:spPr bwMode="auto">
          <a:xfrm>
            <a:off x="2178050" y="2441575"/>
            <a:ext cx="478790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9" name="Group 5"/>
          <p:cNvGrpSpPr>
            <a:grpSpLocks/>
          </p:cNvGrpSpPr>
          <p:nvPr/>
        </p:nvGrpSpPr>
        <p:grpSpPr bwMode="auto">
          <a:xfrm>
            <a:off x="461963" y="4505325"/>
            <a:ext cx="2008187" cy="2008188"/>
            <a:chOff x="5624659" y="3703831"/>
            <a:chExt cx="2008353" cy="2008353"/>
          </a:xfrm>
        </p:grpSpPr>
        <p:sp>
          <p:nvSpPr>
            <p:cNvPr id="7" name="Oval 6"/>
            <p:cNvSpPr/>
            <p:nvPr/>
          </p:nvSpPr>
          <p:spPr>
            <a:xfrm>
              <a:off x="5624659" y="3703831"/>
              <a:ext cx="2008353" cy="2008353"/>
            </a:xfrm>
            <a:prstGeom prst="ellipse">
              <a:avLst/>
            </a:prstGeom>
            <a:solidFill>
              <a:schemeClr val="bg1"/>
            </a:solidFill>
            <a:ln w="762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71" name="Content Placeholder 2"/>
            <p:cNvSpPr>
              <a:spLocks/>
            </p:cNvSpPr>
            <p:nvPr/>
          </p:nvSpPr>
          <p:spPr bwMode="auto">
            <a:xfrm>
              <a:off x="5890521" y="4110869"/>
              <a:ext cx="1476628" cy="128457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a:t>Look carefully to see the tiny dots that make up the whole image.</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291"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l="1227" t="1602" r="1227" b="2028"/>
          <a:stretch>
            <a:fillRect/>
          </a:stretch>
        </p:blipFill>
        <p:spPr bwMode="auto">
          <a:xfrm>
            <a:off x="0" y="422275"/>
            <a:ext cx="9142413"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61963" y="549275"/>
            <a:ext cx="8220075" cy="2349500"/>
          </a:xfrm>
        </p:spPr>
        <p:txBody>
          <a:bodyPr/>
          <a:lstStyle/>
          <a:p>
            <a:pPr algn="ctr" eaLnBrk="1" hangingPunct="1"/>
            <a:r>
              <a:rPr lang="en-GB" altLang="en-US" smtClean="0">
                <a:solidFill>
                  <a:srgbClr val="0079C2"/>
                </a:solidFill>
              </a:rPr>
              <a:t>In the Time of Harmony; the Golden Age is Not in the Past it is in the Future </a:t>
            </a:r>
            <a:r>
              <a:rPr lang="en-GB" altLang="en-US" smtClean="0"/>
              <a:t/>
            </a:r>
            <a:br>
              <a:rPr lang="en-GB" altLang="en-US" smtClean="0"/>
            </a:br>
            <a:r>
              <a:rPr lang="en-GB" altLang="en-US" sz="3000" smtClean="0"/>
              <a:t>Paul Signac</a:t>
            </a:r>
            <a:endParaRPr lang="en-GB" altLang="en-US" smtClean="0"/>
          </a:p>
        </p:txBody>
      </p:sp>
      <p:sp>
        <p:nvSpPr>
          <p:cNvPr id="13315" name="Content Placeholder 2"/>
          <p:cNvSpPr>
            <a:spLocks noGrp="1"/>
          </p:cNvSpPr>
          <p:nvPr>
            <p:ph idx="1"/>
          </p:nvPr>
        </p:nvSpPr>
        <p:spPr>
          <a:xfrm>
            <a:off x="755650" y="5830888"/>
            <a:ext cx="7632700" cy="261937"/>
          </a:xfrm>
        </p:spPr>
        <p:txBody>
          <a:bodyPr/>
          <a:lstStyle/>
          <a:p>
            <a:pPr algn="ctr" eaLnBrk="1" hangingPunct="1"/>
            <a:r>
              <a:rPr lang="en-GB" altLang="en-US" sz="1600" smtClean="0">
                <a:latin typeface="Twinkl" pitchFamily="2" charset="0"/>
              </a:rPr>
              <a:t>Click the image for a closer look.</a:t>
            </a:r>
          </a:p>
        </p:txBody>
      </p:sp>
      <p:sp>
        <p:nvSpPr>
          <p:cNvPr id="13316" name="Content Placeholder 2"/>
          <p:cNvSpPr>
            <a:spLocks/>
          </p:cNvSpPr>
          <p:nvPr/>
        </p:nvSpPr>
        <p:spPr bwMode="auto">
          <a:xfrm>
            <a:off x="858838" y="2898775"/>
            <a:ext cx="1743075" cy="10636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sz="2000"/>
              <a:t>Signac loved the coast and often painted beach scenes.</a:t>
            </a:r>
          </a:p>
        </p:txBody>
      </p:sp>
      <p:pic>
        <p:nvPicPr>
          <p:cNvPr id="13317" name="Picture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1138" y="2890838"/>
            <a:ext cx="3624262"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6307138" y="4014788"/>
            <a:ext cx="2008187" cy="2008187"/>
            <a:chOff x="5624659" y="3703831"/>
            <a:chExt cx="2008353" cy="2008353"/>
          </a:xfrm>
        </p:grpSpPr>
        <p:sp>
          <p:nvSpPr>
            <p:cNvPr id="10" name="Oval 9"/>
            <p:cNvSpPr/>
            <p:nvPr/>
          </p:nvSpPr>
          <p:spPr>
            <a:xfrm>
              <a:off x="5624659" y="3703831"/>
              <a:ext cx="2008353" cy="2008353"/>
            </a:xfrm>
            <a:prstGeom prst="ellipse">
              <a:avLst/>
            </a:prstGeom>
            <a:solidFill>
              <a:schemeClr val="bg1"/>
            </a:solidFill>
            <a:ln w="762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0" name="Content Placeholder 2"/>
            <p:cNvSpPr>
              <a:spLocks/>
            </p:cNvSpPr>
            <p:nvPr/>
          </p:nvSpPr>
          <p:spPr bwMode="auto">
            <a:xfrm>
              <a:off x="5897096" y="4274284"/>
              <a:ext cx="1443771" cy="1063484"/>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sz="1600"/>
                <a:t>Can you see any similarities with Seurat’s painting?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4339" name="Picture 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11113"/>
            <a:ext cx="9204325"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0325" y="2471738"/>
            <a:ext cx="3916363"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p:cNvSpPr>
            <a:spLocks noGrp="1"/>
          </p:cNvSpPr>
          <p:nvPr>
            <p:ph type="title"/>
          </p:nvPr>
        </p:nvSpPr>
        <p:spPr>
          <a:xfrm>
            <a:off x="461963" y="0"/>
            <a:ext cx="8220075" cy="2449513"/>
          </a:xfrm>
        </p:spPr>
        <p:txBody>
          <a:bodyPr/>
          <a:lstStyle/>
          <a:p>
            <a:pPr algn="ctr" eaLnBrk="1" hangingPunct="1"/>
            <a:r>
              <a:rPr lang="en-GB" altLang="en-US" smtClean="0">
                <a:solidFill>
                  <a:srgbClr val="0079C2"/>
                </a:solidFill>
              </a:rPr>
              <a:t>Côte de la Citadelle </a:t>
            </a:r>
            <a:r>
              <a:rPr lang="en-GB" altLang="en-US" smtClean="0"/>
              <a:t/>
            </a:r>
            <a:br>
              <a:rPr lang="en-GB" altLang="en-US" smtClean="0"/>
            </a:br>
            <a:r>
              <a:rPr lang="en-GB" altLang="en-US" sz="3000" smtClean="0"/>
              <a:t>Maximillian Luce</a:t>
            </a:r>
            <a:endParaRPr lang="en-GB" altLang="en-US" smtClean="0"/>
          </a:p>
        </p:txBody>
      </p:sp>
      <p:sp>
        <p:nvSpPr>
          <p:cNvPr id="15364" name="Content Placeholder 2"/>
          <p:cNvSpPr>
            <a:spLocks noGrp="1"/>
          </p:cNvSpPr>
          <p:nvPr>
            <p:ph idx="1"/>
          </p:nvPr>
        </p:nvSpPr>
        <p:spPr>
          <a:xfrm>
            <a:off x="755650" y="5830888"/>
            <a:ext cx="7632700" cy="261937"/>
          </a:xfrm>
        </p:spPr>
        <p:txBody>
          <a:bodyPr/>
          <a:lstStyle/>
          <a:p>
            <a:pPr algn="ctr" eaLnBrk="1" hangingPunct="1"/>
            <a:r>
              <a:rPr lang="en-GB" altLang="en-US" sz="1600" smtClean="0">
                <a:latin typeface="Twinkl" pitchFamily="2" charset="0"/>
              </a:rPr>
              <a:t>Click the image for a closer look.</a:t>
            </a:r>
          </a:p>
        </p:txBody>
      </p:sp>
      <p:grpSp>
        <p:nvGrpSpPr>
          <p:cNvPr id="6" name="Group 5"/>
          <p:cNvGrpSpPr>
            <a:grpSpLocks/>
          </p:cNvGrpSpPr>
          <p:nvPr/>
        </p:nvGrpSpPr>
        <p:grpSpPr bwMode="auto">
          <a:xfrm>
            <a:off x="461963" y="4505325"/>
            <a:ext cx="2008187" cy="2008188"/>
            <a:chOff x="5624659" y="3703831"/>
            <a:chExt cx="2008353" cy="2008353"/>
          </a:xfrm>
        </p:grpSpPr>
        <p:sp>
          <p:nvSpPr>
            <p:cNvPr id="7" name="Oval 6"/>
            <p:cNvSpPr/>
            <p:nvPr/>
          </p:nvSpPr>
          <p:spPr>
            <a:xfrm>
              <a:off x="5624659" y="3703831"/>
              <a:ext cx="2008353" cy="2008353"/>
            </a:xfrm>
            <a:prstGeom prst="ellipse">
              <a:avLst/>
            </a:prstGeom>
            <a:solidFill>
              <a:schemeClr val="bg1"/>
            </a:solidFill>
            <a:ln w="76200">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Content Placeholder 2"/>
            <p:cNvSpPr txBox="1">
              <a:spLocks/>
            </p:cNvSpPr>
            <p:nvPr/>
          </p:nvSpPr>
          <p:spPr>
            <a:xfrm>
              <a:off x="5754845" y="4049934"/>
              <a:ext cx="1771796" cy="1397115"/>
            </a:xfrm>
            <a:prstGeom prst="roundRect">
              <a:avLst>
                <a:gd name="adj" fmla="val 2585"/>
              </a:avLst>
            </a:prstGeom>
            <a:noFill/>
            <a:ln w="25400">
              <a:noFill/>
            </a:ln>
          </p:spPr>
          <p:txBody>
            <a:bodyPr lIns="0" tIns="0" rIns="0" bIns="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GB" dirty="0"/>
                <a:t>Discuss how </a:t>
              </a:r>
              <a:r>
                <a:rPr lang="en-GB" dirty="0" err="1"/>
                <a:t>Luce</a:t>
              </a:r>
              <a:r>
                <a:rPr lang="en-GB" dirty="0"/>
                <a:t> creates a sense of perspective with a limited choice of colours.</a:t>
              </a:r>
            </a:p>
          </p:txBody>
        </p:sp>
      </p:grpSp>
      <p:sp>
        <p:nvSpPr>
          <p:cNvPr id="15366" name="Content Placeholder 2"/>
          <p:cNvSpPr>
            <a:spLocks/>
          </p:cNvSpPr>
          <p:nvPr/>
        </p:nvSpPr>
        <p:spPr bwMode="auto">
          <a:xfrm>
            <a:off x="1422400" y="1804988"/>
            <a:ext cx="6292850" cy="5937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sz="2000"/>
              <a:t>Luce painted a wide range of different subjects, but mostly he painted landscapes.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2750</TotalTime>
  <Words>244</Words>
  <Application>Microsoft Office PowerPoint</Application>
  <PresentationFormat>On-screen Show (4:3)</PresentationFormat>
  <Paragraphs>19</Paragraphs>
  <Slides>10</Slides>
  <Notes>0</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Twinkl SemiBold</vt:lpstr>
      <vt:lpstr>Twinkl</vt:lpstr>
      <vt:lpstr>Arial</vt:lpstr>
      <vt:lpstr>Sassoon Infant Rg</vt:lpstr>
      <vt:lpstr>Calibri</vt:lpstr>
      <vt:lpstr>Office Theme</vt:lpstr>
      <vt:lpstr>PowerPoint Presentation</vt:lpstr>
      <vt:lpstr>What is Pointillism?</vt:lpstr>
      <vt:lpstr>The Art of Science</vt:lpstr>
      <vt:lpstr>The Creation  of Pointillism</vt:lpstr>
      <vt:lpstr>A Sunday Afternoon on the Island of La Grande Jatte Georges Seurat</vt:lpstr>
      <vt:lpstr>PowerPoint Presentation</vt:lpstr>
      <vt:lpstr>In the Time of Harmony; the Golden Age is Not in the Past it is in the Future  Paul Signac</vt:lpstr>
      <vt:lpstr>PowerPoint Presentation</vt:lpstr>
      <vt:lpstr>Côte de la Citadelle  Maximillian Luce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Matthew Keane</cp:lastModifiedBy>
  <cp:revision>123</cp:revision>
  <dcterms:created xsi:type="dcterms:W3CDTF">2014-10-01T16:09:27Z</dcterms:created>
  <dcterms:modified xsi:type="dcterms:W3CDTF">2020-05-04T10:54:12Z</dcterms:modified>
</cp:coreProperties>
</file>