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60" r:id="rId3"/>
    <p:sldId id="266" r:id="rId4"/>
    <p:sldId id="263" r:id="rId5"/>
    <p:sldId id="267" r:id="rId6"/>
    <p:sldId id="268" r:id="rId7"/>
    <p:sldId id="269" r:id="rId8"/>
    <p:sldId id="270" r:id="rId9"/>
    <p:sldId id="271" r:id="rId10"/>
    <p:sldId id="258" r:id="rId11"/>
  </p:sldIdLst>
  <p:sldSz cx="9144000" cy="6858000" type="screen4x3"/>
  <p:notesSz cx="6858000" cy="9144000"/>
  <p:embeddedFontLst>
    <p:embeddedFont>
      <p:font typeface="Calibri Light" panose="020F0302020204030204" pitchFamily="34" charset="0"/>
      <p:regular r:id="rId12"/>
      <p:italic r:id="rId13"/>
    </p:embeddedFont>
    <p:embeddedFont>
      <p:font typeface="Sassoon Infant Md" panose="02000603050000020003" pitchFamily="50" charset="0"/>
      <p:regular r:id="rId14"/>
    </p:embeddedFont>
    <p:embeddedFont>
      <p:font typeface="Sassoon Infant Rg" panose="02000503030000020003" pitchFamily="50" charset="0"/>
      <p:regular r:id="rId15"/>
      <p:bold r:id="rId16"/>
    </p:embeddedFont>
    <p:embeddedFont>
      <p:font typeface="Calibri" panose="020F0502020204030204" pitchFamily="34" charset="0"/>
      <p:regular r:id="rId17"/>
      <p:bold r:id="rId18"/>
      <p:italic r:id="rId19"/>
      <p:boldItalic r:id="rId20"/>
    </p:embeddedFont>
    <p:embeddedFont>
      <p:font typeface="Flavors" panose="020B0604020202020204" pitchFamily="2" charset="0"/>
      <p:regular r:id="rId21"/>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277"/>
    <a:srgbClr val="4E7540"/>
    <a:srgbClr val="D3EF86"/>
    <a:srgbClr val="627B37"/>
    <a:srgbClr val="4A362B"/>
    <a:srgbClr val="A3B85D"/>
    <a:srgbClr val="B7EDFD"/>
    <a:srgbClr val="859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guide orient="horz" pos="73"/>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96C0357-2E0F-41D1-8846-9AF9D08B9776}" type="datetimeFigureOut">
              <a:rPr lang="en-GB"/>
              <a:pPr>
                <a:defRPr/>
              </a:pPr>
              <a:t>03/05/2020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23B54A5-88CB-4476-A562-44DC0C008C61}" type="slidenum">
              <a:rPr lang="en-GB"/>
              <a:pPr>
                <a:defRPr/>
              </a:pPr>
              <a:t>‹#›</a:t>
            </a:fld>
            <a:endParaRPr lang="en-GB"/>
          </a:p>
        </p:txBody>
      </p:sp>
    </p:spTree>
    <p:extLst>
      <p:ext uri="{BB962C8B-B14F-4D97-AF65-F5344CB8AC3E}">
        <p14:creationId xmlns:p14="http://schemas.microsoft.com/office/powerpoint/2010/main" val="416125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CBE617E-7C94-44DF-96D9-C275D0440196}" type="datetimeFigureOut">
              <a:rPr lang="en-GB"/>
              <a:pPr>
                <a:defRPr/>
              </a:pPr>
              <a:t>03/05/2020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69F4884-D703-40E6-9F4A-1A2E46588FFA}" type="slidenum">
              <a:rPr lang="en-GB"/>
              <a:pPr>
                <a:defRPr/>
              </a:pPr>
              <a:t>‹#›</a:t>
            </a:fld>
            <a:endParaRPr lang="en-GB"/>
          </a:p>
        </p:txBody>
      </p:sp>
    </p:spTree>
    <p:extLst>
      <p:ext uri="{BB962C8B-B14F-4D97-AF65-F5344CB8AC3E}">
        <p14:creationId xmlns:p14="http://schemas.microsoft.com/office/powerpoint/2010/main" val="209182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5024E12-D32C-4434-B59B-A938000A0580}" type="datetimeFigureOut">
              <a:rPr lang="en-GB"/>
              <a:pPr>
                <a:defRPr/>
              </a:pPr>
              <a:t>03/05/2020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4AD527-4A38-49C7-9C09-15A61E3ED680}" type="slidenum">
              <a:rPr lang="en-GB"/>
              <a:pPr>
                <a:defRPr/>
              </a:pPr>
              <a:t>‹#›</a:t>
            </a:fld>
            <a:endParaRPr lang="en-GB"/>
          </a:p>
        </p:txBody>
      </p:sp>
    </p:spTree>
    <p:extLst>
      <p:ext uri="{BB962C8B-B14F-4D97-AF65-F5344CB8AC3E}">
        <p14:creationId xmlns:p14="http://schemas.microsoft.com/office/powerpoint/2010/main" val="113988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11D3A75-9230-4350-AED9-2413A8664A69}" type="datetimeFigureOut">
              <a:rPr lang="en-GB"/>
              <a:pPr>
                <a:defRPr/>
              </a:pPr>
              <a:t>03/05/2020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16C9E6-89E3-456C-9FB4-50FC2C398579}" type="slidenum">
              <a:rPr lang="en-GB"/>
              <a:pPr>
                <a:defRPr/>
              </a:pPr>
              <a:t>‹#›</a:t>
            </a:fld>
            <a:endParaRPr lang="en-GB"/>
          </a:p>
        </p:txBody>
      </p:sp>
    </p:spTree>
    <p:extLst>
      <p:ext uri="{BB962C8B-B14F-4D97-AF65-F5344CB8AC3E}">
        <p14:creationId xmlns:p14="http://schemas.microsoft.com/office/powerpoint/2010/main" val="29603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B38562D-3721-44B5-A68C-5042263040F9}" type="datetimeFigureOut">
              <a:rPr lang="en-GB"/>
              <a:pPr>
                <a:defRPr/>
              </a:pPr>
              <a:t>03/05/2020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2C68C96-1D1E-4B44-AB92-D3DA1771BCC6}" type="slidenum">
              <a:rPr lang="en-GB"/>
              <a:pPr>
                <a:defRPr/>
              </a:pPr>
              <a:t>‹#›</a:t>
            </a:fld>
            <a:endParaRPr lang="en-GB"/>
          </a:p>
        </p:txBody>
      </p:sp>
    </p:spTree>
    <p:extLst>
      <p:ext uri="{BB962C8B-B14F-4D97-AF65-F5344CB8AC3E}">
        <p14:creationId xmlns:p14="http://schemas.microsoft.com/office/powerpoint/2010/main" val="409076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AF2FA99-704C-437C-B2B6-4BDC6D5084EE}" type="datetimeFigureOut">
              <a:rPr lang="en-GB"/>
              <a:pPr>
                <a:defRPr/>
              </a:pPr>
              <a:t>03/05/2020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7468D12-B022-48B5-B179-522141973ACC}" type="slidenum">
              <a:rPr lang="en-GB"/>
              <a:pPr>
                <a:defRPr/>
              </a:pPr>
              <a:t>‹#›</a:t>
            </a:fld>
            <a:endParaRPr lang="en-GB"/>
          </a:p>
        </p:txBody>
      </p:sp>
    </p:spTree>
    <p:extLst>
      <p:ext uri="{BB962C8B-B14F-4D97-AF65-F5344CB8AC3E}">
        <p14:creationId xmlns:p14="http://schemas.microsoft.com/office/powerpoint/2010/main" val="325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0C6B4E8-3AEA-41A8-8F70-3799CCDD0770}" type="datetimeFigureOut">
              <a:rPr lang="en-GB"/>
              <a:pPr>
                <a:defRPr/>
              </a:pPr>
              <a:t>03/05/2020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D329B71-B88B-4921-8A24-F268099A4344}" type="slidenum">
              <a:rPr lang="en-GB"/>
              <a:pPr>
                <a:defRPr/>
              </a:pPr>
              <a:t>‹#›</a:t>
            </a:fld>
            <a:endParaRPr lang="en-GB"/>
          </a:p>
        </p:txBody>
      </p:sp>
    </p:spTree>
    <p:extLst>
      <p:ext uri="{BB962C8B-B14F-4D97-AF65-F5344CB8AC3E}">
        <p14:creationId xmlns:p14="http://schemas.microsoft.com/office/powerpoint/2010/main" val="415592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F3C2E00-EDCE-4198-87EF-12BEDD8A8774}" type="datetimeFigureOut">
              <a:rPr lang="en-GB"/>
              <a:pPr>
                <a:defRPr/>
              </a:pPr>
              <a:t>03/05/2020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5CB11F3-463D-437B-BC3D-44DFD315ECA3}" type="slidenum">
              <a:rPr lang="en-GB"/>
              <a:pPr>
                <a:defRPr/>
              </a:pPr>
              <a:t>‹#›</a:t>
            </a:fld>
            <a:endParaRPr lang="en-GB"/>
          </a:p>
        </p:txBody>
      </p:sp>
    </p:spTree>
    <p:extLst>
      <p:ext uri="{BB962C8B-B14F-4D97-AF65-F5344CB8AC3E}">
        <p14:creationId xmlns:p14="http://schemas.microsoft.com/office/powerpoint/2010/main" val="108040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84FD05-8A84-405A-9480-5E23F56A32FD}" type="datetimeFigureOut">
              <a:rPr lang="en-GB"/>
              <a:pPr>
                <a:defRPr/>
              </a:pPr>
              <a:t>03/05/2020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91D1FDD-F448-4459-A04F-0D95D120144F}" type="slidenum">
              <a:rPr lang="en-GB"/>
              <a:pPr>
                <a:defRPr/>
              </a:pPr>
              <a:t>‹#›</a:t>
            </a:fld>
            <a:endParaRPr lang="en-GB"/>
          </a:p>
        </p:txBody>
      </p:sp>
    </p:spTree>
    <p:extLst>
      <p:ext uri="{BB962C8B-B14F-4D97-AF65-F5344CB8AC3E}">
        <p14:creationId xmlns:p14="http://schemas.microsoft.com/office/powerpoint/2010/main" val="110824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03E949-EF42-4941-9DBB-16CADBFAA1D4}" type="datetimeFigureOut">
              <a:rPr lang="en-GB"/>
              <a:pPr>
                <a:defRPr/>
              </a:pPr>
              <a:t>03/05/2020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593F3A-E282-4695-9EC1-E98355CC4B13}" type="slidenum">
              <a:rPr lang="en-GB"/>
              <a:pPr>
                <a:defRPr/>
              </a:pPr>
              <a:t>‹#›</a:t>
            </a:fld>
            <a:endParaRPr lang="en-GB"/>
          </a:p>
        </p:txBody>
      </p:sp>
    </p:spTree>
    <p:extLst>
      <p:ext uri="{BB962C8B-B14F-4D97-AF65-F5344CB8AC3E}">
        <p14:creationId xmlns:p14="http://schemas.microsoft.com/office/powerpoint/2010/main" val="35993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B0445D-55EB-4BDF-A939-93E803CAA557}" type="datetimeFigureOut">
              <a:rPr lang="en-GB"/>
              <a:pPr>
                <a:defRPr/>
              </a:pPr>
              <a:t>03/05/2020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B369549-6E2D-4032-A13C-655E80633ED1}" type="slidenum">
              <a:rPr lang="en-GB"/>
              <a:pPr>
                <a:defRPr/>
              </a:pPr>
              <a:t>‹#›</a:t>
            </a:fld>
            <a:endParaRPr lang="en-GB"/>
          </a:p>
        </p:txBody>
      </p:sp>
    </p:spTree>
    <p:extLst>
      <p:ext uri="{BB962C8B-B14F-4D97-AF65-F5344CB8AC3E}">
        <p14:creationId xmlns:p14="http://schemas.microsoft.com/office/powerpoint/2010/main" val="409092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9F249A2-467F-4C57-BA4D-6AE58536B6DF}" type="datetimeFigureOut">
              <a:rPr lang="en-GB"/>
              <a:pPr>
                <a:defRPr/>
              </a:pPr>
              <a:t>03/05/2020</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105210C-0F18-4D27-8058-2A138F6AE6E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76825"/>
            <a:ext cx="9144000" cy="1620838"/>
          </a:xfrm>
          <a:prstGeom prst="rect">
            <a:avLst/>
          </a:prstGeom>
          <a:solidFill>
            <a:schemeClr val="accent1">
              <a:lumMod val="50000"/>
              <a:alpha val="82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51" name="Picture 4"/>
          <p:cNvPicPr>
            <a:picLocks noChangeAspect="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4278313" y="263525"/>
            <a:ext cx="5873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1"/>
          <p:cNvSpPr txBox="1">
            <a:spLocks noChangeArrowheads="1"/>
          </p:cNvSpPr>
          <p:nvPr/>
        </p:nvSpPr>
        <p:spPr bwMode="auto">
          <a:xfrm>
            <a:off x="0" y="550545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6600">
                <a:solidFill>
                  <a:schemeClr val="bg1"/>
                </a:solidFill>
                <a:latin typeface="Sassoon Infant Md" pitchFamily="50" charset="0"/>
                <a:ea typeface="Flavors" pitchFamily="2" charset="0"/>
                <a:cs typeface="Flavors" pitchFamily="2" charset="0"/>
              </a:rPr>
              <a:t>Captain James Cook</a:t>
            </a:r>
          </a:p>
        </p:txBody>
      </p:sp>
      <p:sp>
        <p:nvSpPr>
          <p:cNvPr id="2053" name="TextBox 1"/>
          <p:cNvSpPr txBox="1">
            <a:spLocks noChangeArrowheads="1"/>
          </p:cNvSpPr>
          <p:nvPr/>
        </p:nvSpPr>
        <p:spPr bwMode="auto">
          <a:xfrm>
            <a:off x="447675" y="5170488"/>
            <a:ext cx="3360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a:solidFill>
                  <a:schemeClr val="bg1"/>
                </a:solidFill>
                <a:latin typeface="Sassoon Infant Md" pitchFamily="50" charset="0"/>
                <a:ea typeface="Flavors" pitchFamily="2" charset="0"/>
                <a:cs typeface="Flavors" pitchFamily="2" charset="0"/>
              </a:rPr>
              <a:t>The Life of</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717" t="-17248" r="1287" b="11190"/>
          <a:stretch/>
        </p:blipFill>
        <p:spPr>
          <a:xfrm>
            <a:off x="4874155" y="1151466"/>
            <a:ext cx="3569549" cy="4136154"/>
          </a:xfrm>
          <a:prstGeom prst="ellipse">
            <a:avLst/>
          </a:prstGeom>
          <a:solidFill>
            <a:srgbClr val="255277"/>
          </a:solidFill>
          <a:ln w="76200">
            <a:solidFill>
              <a:schemeClr val="bg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1338" y="3016250"/>
            <a:ext cx="420687" cy="157163"/>
          </a:xfrm>
          <a:prstGeom prst="rect">
            <a:avLst/>
          </a:prstGeom>
          <a:solidFill>
            <a:srgbClr val="2552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267" name="Picture 4"/>
          <p:cNvPicPr>
            <a:picLocks noChangeAspect="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4278313" y="2919413"/>
            <a:ext cx="5873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880315" y="1403797"/>
            <a:ext cx="5628068" cy="34257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schemeClr val="tx1"/>
                </a:solidFill>
              </a:rPr>
              <a:t>Design a poster that you think would have been advertised by James Cook to recruit sailors for his travels into the scary, unknown seas!</a:t>
            </a:r>
          </a:p>
          <a:p>
            <a:pPr algn="ctr"/>
            <a:endParaRPr lang="en-I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79438" y="536575"/>
            <a:ext cx="7985125" cy="5784850"/>
          </a:xfrm>
          <a:prstGeom prst="roundRect">
            <a:avLst>
              <a:gd name="adj" fmla="val 5544"/>
            </a:avLst>
          </a:prstGeom>
          <a:solidFill>
            <a:schemeClr val="bg1">
              <a:alpha val="9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r>
              <a:rPr lang="en-GB" sz="1600" dirty="0">
                <a:solidFill>
                  <a:schemeClr val="tx1"/>
                </a:solidFill>
                <a:latin typeface="Sassoon Infant Rg" panose="02000503030000020003" pitchFamily="50" charset="0"/>
              </a:rPr>
              <a:t>James Cook was born </a:t>
            </a:r>
            <a:r>
              <a:rPr lang="en-GB" sz="1600">
                <a:solidFill>
                  <a:schemeClr val="tx1"/>
                </a:solidFill>
                <a:latin typeface="Sassoon Infant Rg" panose="02000503030000020003" pitchFamily="50" charset="0"/>
              </a:rPr>
              <a:t>on November 7</a:t>
            </a:r>
            <a:r>
              <a:rPr lang="en-GB" sz="1600" baseline="30000">
                <a:solidFill>
                  <a:schemeClr val="tx1"/>
                </a:solidFill>
                <a:latin typeface="Sassoon Infant Rg" panose="02000503030000020003" pitchFamily="50" charset="0"/>
              </a:rPr>
              <a:t>th</a:t>
            </a:r>
            <a:r>
              <a:rPr lang="en-GB" sz="1600" dirty="0">
                <a:solidFill>
                  <a:schemeClr val="tx1"/>
                </a:solidFill>
                <a:latin typeface="Sassoon Infant Rg" panose="02000503030000020003" pitchFamily="50" charset="0"/>
              </a:rPr>
              <a:t>, 1728 in </a:t>
            </a:r>
            <a:r>
              <a:rPr lang="en-GB" sz="1600" dirty="0" err="1">
                <a:solidFill>
                  <a:schemeClr val="tx1"/>
                </a:solidFill>
                <a:latin typeface="Sassoon Infant Rg" panose="02000503030000020003" pitchFamily="50" charset="0"/>
              </a:rPr>
              <a:t>Marton</a:t>
            </a:r>
            <a:r>
              <a:rPr lang="en-GB" sz="1600" dirty="0">
                <a:solidFill>
                  <a:schemeClr val="tx1"/>
                </a:solidFill>
                <a:latin typeface="Sassoon Infant Rg" panose="02000503030000020003" pitchFamily="50" charset="0"/>
              </a:rPr>
              <a:t>, Yorkshire, England. </a:t>
            </a: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r>
              <a:rPr lang="en-GB" sz="1600" dirty="0">
                <a:solidFill>
                  <a:schemeClr val="tx1"/>
                </a:solidFill>
                <a:latin typeface="Sassoon Infant Rg" panose="02000503030000020003" pitchFamily="50" charset="0"/>
              </a:rPr>
              <a:t>His father was a farmer but as he grew older James became more and more interested in the sea. When he was about 18 years old he travelled to Whitby and got a job working on the coal ships.</a:t>
            </a:r>
          </a:p>
        </p:txBody>
      </p:sp>
      <p:pic>
        <p:nvPicPr>
          <p:cNvPr id="307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566738" y="754063"/>
            <a:ext cx="8010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a:solidFill>
                  <a:srgbClr val="255277"/>
                </a:solidFill>
                <a:latin typeface="Sassoon Infant Md" pitchFamily="50" charset="0"/>
              </a:rPr>
              <a:t>Who Was James Cook?</a:t>
            </a:r>
            <a:endParaRPr lang="en-GB" altLang="en-US" sz="3600"/>
          </a:p>
        </p:txBody>
      </p:sp>
      <p:pic>
        <p:nvPicPr>
          <p:cNvPr id="30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1912938"/>
            <a:ext cx="2530475"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5053013" y="3417888"/>
            <a:ext cx="220662" cy="220662"/>
          </a:xfrm>
          <a:prstGeom prst="ellipse">
            <a:avLst/>
          </a:prstGeom>
          <a:solidFill>
            <a:srgbClr val="25527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7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8863" y="3119438"/>
            <a:ext cx="5683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79438" y="5037138"/>
            <a:ext cx="7985125" cy="1284287"/>
          </a:xfrm>
          <a:prstGeom prst="roundRect">
            <a:avLst>
              <a:gd name="adj" fmla="val 5544"/>
            </a:avLst>
          </a:prstGeom>
          <a:solidFill>
            <a:schemeClr val="bg1">
              <a:alpha val="9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dirty="0">
                <a:solidFill>
                  <a:schemeClr val="tx1"/>
                </a:solidFill>
                <a:latin typeface="Sassoon Infant Rg" panose="02000503030000020003" pitchFamily="50" charset="0"/>
              </a:rPr>
              <a:t>He decided to join the Royal Navy in 1755 and learnt to sail ships. It was during this time that he became extremely good at making maps. His skills were noticed by people in charge in the Navy and in 1768 he was given the job of being in command of his first ship, called the Endeavour.</a:t>
            </a:r>
          </a:p>
        </p:txBody>
      </p:sp>
      <p:pic>
        <p:nvPicPr>
          <p:cNvPr id="4099"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79438" y="536575"/>
            <a:ext cx="7985125" cy="5784850"/>
          </a:xfrm>
          <a:prstGeom prst="roundRect">
            <a:avLst>
              <a:gd name="adj" fmla="val 5544"/>
            </a:avLst>
          </a:prstGeom>
          <a:solidFill>
            <a:schemeClr val="bg1">
              <a:alpha val="9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0"/>
              </a:spcAft>
              <a:defRPr/>
            </a:pPr>
            <a:r>
              <a:rPr lang="en-GB" dirty="0">
                <a:solidFill>
                  <a:schemeClr val="tx1"/>
                </a:solidFill>
                <a:latin typeface="Sassoon Infant Rg" panose="02000503030000020003" pitchFamily="50" charset="0"/>
              </a:rPr>
              <a:t>Cook’s first job was to sail to the Pacific Ocean and watch the planet Venus as it travelled between the Sun and the Earth. </a:t>
            </a:r>
          </a:p>
        </p:txBody>
      </p:sp>
      <p:pic>
        <p:nvPicPr>
          <p:cNvPr id="5123"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p:cNvPicPr>
            <a:picLocks noChangeAspect="1"/>
          </p:cNvPicPr>
          <p:nvPr/>
        </p:nvPicPr>
        <p:blipFill>
          <a:blip r:embed="rId3">
            <a:extLst>
              <a:ext uri="{28A0092B-C50C-407E-A947-70E740481C1C}">
                <a14:useLocalDpi xmlns:a14="http://schemas.microsoft.com/office/drawing/2010/main" val="0"/>
              </a:ext>
            </a:extLst>
          </a:blip>
          <a:srcRect t="4172" b="5547"/>
          <a:stretch>
            <a:fillRect/>
          </a:stretch>
        </p:blipFill>
        <p:spPr bwMode="auto">
          <a:xfrm>
            <a:off x="1333500" y="1684338"/>
            <a:ext cx="6477000" cy="4030662"/>
          </a:xfrm>
          <a:prstGeom prst="rect">
            <a:avLst/>
          </a:prstGeom>
          <a:noFill/>
          <a:ln w="38100">
            <a:solidFill>
              <a:srgbClr val="255277"/>
            </a:solidFill>
            <a:miter lim="800000"/>
            <a:headEnd/>
            <a:tailEnd/>
          </a:ln>
          <a:extLst>
            <a:ext uri="{909E8E84-426E-40DD-AFC4-6F175D3DCCD1}">
              <a14:hiddenFill xmlns:a14="http://schemas.microsoft.com/office/drawing/2010/main">
                <a:solidFill>
                  <a:srgbClr val="FFFFFF"/>
                </a:solidFill>
              </a14:hiddenFill>
            </a:ext>
          </a:extLst>
        </p:spPr>
      </p:pic>
      <p:sp>
        <p:nvSpPr>
          <p:cNvPr id="3" name="Freeform 2"/>
          <p:cNvSpPr/>
          <p:nvPr/>
        </p:nvSpPr>
        <p:spPr>
          <a:xfrm>
            <a:off x="1625600" y="3233738"/>
            <a:ext cx="2582863" cy="2273300"/>
          </a:xfrm>
          <a:custGeom>
            <a:avLst/>
            <a:gdLst>
              <a:gd name="connsiteX0" fmla="*/ 2902900 w 2902900"/>
              <a:gd name="connsiteY0" fmla="*/ 0 h 2196204"/>
              <a:gd name="connsiteX1" fmla="*/ 2716634 w 2902900"/>
              <a:gd name="connsiteY1" fmla="*/ 897466 h 2196204"/>
              <a:gd name="connsiteX2" fmla="*/ 2674300 w 2902900"/>
              <a:gd name="connsiteY2" fmla="*/ 1634066 h 2196204"/>
              <a:gd name="connsiteX3" fmla="*/ 2081634 w 2902900"/>
              <a:gd name="connsiteY3" fmla="*/ 2184400 h 2196204"/>
              <a:gd name="connsiteX4" fmla="*/ 1336567 w 2902900"/>
              <a:gd name="connsiteY4" fmla="*/ 1955800 h 2196204"/>
              <a:gd name="connsiteX5" fmla="*/ 803167 w 2902900"/>
              <a:gd name="connsiteY5" fmla="*/ 1320800 h 2196204"/>
              <a:gd name="connsiteX6" fmla="*/ 58100 w 2902900"/>
              <a:gd name="connsiteY6" fmla="*/ 1210733 h 2196204"/>
              <a:gd name="connsiteX7" fmla="*/ 49634 w 2902900"/>
              <a:gd name="connsiteY7" fmla="*/ 1219200 h 2196204"/>
              <a:gd name="connsiteX0" fmla="*/ 2902900 w 2902900"/>
              <a:gd name="connsiteY0" fmla="*/ 0 h 2196204"/>
              <a:gd name="connsiteX1" fmla="*/ 2659527 w 2902900"/>
              <a:gd name="connsiteY1" fmla="*/ 823821 h 2196204"/>
              <a:gd name="connsiteX2" fmla="*/ 2674300 w 2902900"/>
              <a:gd name="connsiteY2" fmla="*/ 1634066 h 2196204"/>
              <a:gd name="connsiteX3" fmla="*/ 2081634 w 2902900"/>
              <a:gd name="connsiteY3" fmla="*/ 2184400 h 2196204"/>
              <a:gd name="connsiteX4" fmla="*/ 1336567 w 2902900"/>
              <a:gd name="connsiteY4" fmla="*/ 1955800 h 2196204"/>
              <a:gd name="connsiteX5" fmla="*/ 803167 w 2902900"/>
              <a:gd name="connsiteY5" fmla="*/ 1320800 h 2196204"/>
              <a:gd name="connsiteX6" fmla="*/ 58100 w 2902900"/>
              <a:gd name="connsiteY6" fmla="*/ 1210733 h 2196204"/>
              <a:gd name="connsiteX7" fmla="*/ 49634 w 2902900"/>
              <a:gd name="connsiteY7" fmla="*/ 1219200 h 2196204"/>
              <a:gd name="connsiteX0" fmla="*/ 2902900 w 2902900"/>
              <a:gd name="connsiteY0" fmla="*/ 0 h 2196204"/>
              <a:gd name="connsiteX1" fmla="*/ 2659527 w 2902900"/>
              <a:gd name="connsiteY1" fmla="*/ 823821 h 2196204"/>
              <a:gd name="connsiteX2" fmla="*/ 2674300 w 2902900"/>
              <a:gd name="connsiteY2" fmla="*/ 1634066 h 2196204"/>
              <a:gd name="connsiteX3" fmla="*/ 2081634 w 2902900"/>
              <a:gd name="connsiteY3" fmla="*/ 2184400 h 2196204"/>
              <a:gd name="connsiteX4" fmla="*/ 1336567 w 2902900"/>
              <a:gd name="connsiteY4" fmla="*/ 1955800 h 2196204"/>
              <a:gd name="connsiteX5" fmla="*/ 803167 w 2902900"/>
              <a:gd name="connsiteY5" fmla="*/ 1320800 h 2196204"/>
              <a:gd name="connsiteX6" fmla="*/ 58100 w 2902900"/>
              <a:gd name="connsiteY6" fmla="*/ 1210733 h 2196204"/>
              <a:gd name="connsiteX7" fmla="*/ 49634 w 2902900"/>
              <a:gd name="connsiteY7" fmla="*/ 1219200 h 2196204"/>
              <a:gd name="connsiteX0" fmla="*/ 2902900 w 2902900"/>
              <a:gd name="connsiteY0" fmla="*/ 0 h 2196204"/>
              <a:gd name="connsiteX1" fmla="*/ 2779172 w 2902900"/>
              <a:gd name="connsiteY1" fmla="*/ 286396 h 2196204"/>
              <a:gd name="connsiteX2" fmla="*/ 2659527 w 2902900"/>
              <a:gd name="connsiteY2" fmla="*/ 823821 h 2196204"/>
              <a:gd name="connsiteX3" fmla="*/ 2674300 w 2902900"/>
              <a:gd name="connsiteY3" fmla="*/ 1634066 h 2196204"/>
              <a:gd name="connsiteX4" fmla="*/ 2081634 w 2902900"/>
              <a:gd name="connsiteY4" fmla="*/ 2184400 h 2196204"/>
              <a:gd name="connsiteX5" fmla="*/ 1336567 w 2902900"/>
              <a:gd name="connsiteY5" fmla="*/ 1955800 h 2196204"/>
              <a:gd name="connsiteX6" fmla="*/ 803167 w 2902900"/>
              <a:gd name="connsiteY6" fmla="*/ 1320800 h 2196204"/>
              <a:gd name="connsiteX7" fmla="*/ 58100 w 2902900"/>
              <a:gd name="connsiteY7" fmla="*/ 1210733 h 2196204"/>
              <a:gd name="connsiteX8" fmla="*/ 49634 w 2902900"/>
              <a:gd name="connsiteY8" fmla="*/ 1219200 h 21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900" h="2196204">
                <a:moveTo>
                  <a:pt x="2902900" y="0"/>
                </a:moveTo>
                <a:cubicBezTo>
                  <a:pt x="2887038" y="47733"/>
                  <a:pt x="2819734" y="149093"/>
                  <a:pt x="2779172" y="286396"/>
                </a:cubicBezTo>
                <a:cubicBezTo>
                  <a:pt x="2738610" y="423699"/>
                  <a:pt x="2677006" y="599209"/>
                  <a:pt x="2659527" y="823821"/>
                </a:cubicBezTo>
                <a:cubicBezTo>
                  <a:pt x="2642048" y="1048433"/>
                  <a:pt x="2770615" y="1407303"/>
                  <a:pt x="2674300" y="1634066"/>
                </a:cubicBezTo>
                <a:cubicBezTo>
                  <a:pt x="2577985" y="1860829"/>
                  <a:pt x="2304589" y="2130778"/>
                  <a:pt x="2081634" y="2184400"/>
                </a:cubicBezTo>
                <a:cubicBezTo>
                  <a:pt x="1858679" y="2238022"/>
                  <a:pt x="1549645" y="2099733"/>
                  <a:pt x="1336567" y="1955800"/>
                </a:cubicBezTo>
                <a:cubicBezTo>
                  <a:pt x="1123489" y="1811867"/>
                  <a:pt x="1016245" y="1444978"/>
                  <a:pt x="803167" y="1320800"/>
                </a:cubicBezTo>
                <a:cubicBezTo>
                  <a:pt x="590089" y="1196622"/>
                  <a:pt x="183689" y="1227666"/>
                  <a:pt x="58100" y="1210733"/>
                </a:cubicBezTo>
                <a:cubicBezTo>
                  <a:pt x="-67489" y="1193800"/>
                  <a:pt x="49634" y="1219200"/>
                  <a:pt x="49634" y="1219200"/>
                </a:cubicBezTo>
              </a:path>
            </a:pathLst>
          </a:custGeom>
          <a:noFill/>
          <a:ln w="38100">
            <a:solidFill>
              <a:srgbClr val="FF0000"/>
            </a:solidFill>
            <a:prstDash val="dash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6" name="TextBox 3"/>
          <p:cNvSpPr txBox="1">
            <a:spLocks noChangeArrowheads="1"/>
          </p:cNvSpPr>
          <p:nvPr/>
        </p:nvSpPr>
        <p:spPr bwMode="auto">
          <a:xfrm>
            <a:off x="1254125" y="3827463"/>
            <a:ext cx="111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Pacific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5127" name="TextBox 11"/>
          <p:cNvSpPr txBox="1">
            <a:spLocks noChangeArrowheads="1"/>
          </p:cNvSpPr>
          <p:nvPr/>
        </p:nvSpPr>
        <p:spPr bwMode="auto">
          <a:xfrm>
            <a:off x="3729038" y="4910138"/>
            <a:ext cx="1117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South Atlantic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5128" name="TextBox 13"/>
          <p:cNvSpPr txBox="1">
            <a:spLocks noChangeArrowheads="1"/>
          </p:cNvSpPr>
          <p:nvPr/>
        </p:nvSpPr>
        <p:spPr bwMode="auto">
          <a:xfrm>
            <a:off x="5091113" y="4413250"/>
            <a:ext cx="1117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Indian</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5129" name="TextBox 14"/>
          <p:cNvSpPr txBox="1">
            <a:spLocks noChangeArrowheads="1"/>
          </p:cNvSpPr>
          <p:nvPr/>
        </p:nvSpPr>
        <p:spPr bwMode="auto">
          <a:xfrm>
            <a:off x="7013575" y="3351213"/>
            <a:ext cx="708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North Pacific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5130" name="TextBox 15"/>
          <p:cNvSpPr txBox="1">
            <a:spLocks noChangeArrowheads="1"/>
          </p:cNvSpPr>
          <p:nvPr/>
        </p:nvSpPr>
        <p:spPr bwMode="auto">
          <a:xfrm>
            <a:off x="6208713" y="1854200"/>
            <a:ext cx="1117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Arctic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5131" name="TextBox 16"/>
          <p:cNvSpPr txBox="1">
            <a:spLocks noChangeArrowheads="1"/>
          </p:cNvSpPr>
          <p:nvPr/>
        </p:nvSpPr>
        <p:spPr bwMode="auto">
          <a:xfrm>
            <a:off x="3090863" y="3324225"/>
            <a:ext cx="111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North</a:t>
            </a:r>
          </a:p>
          <a:p>
            <a:pPr algn="ctr">
              <a:lnSpc>
                <a:spcPct val="100000"/>
              </a:lnSpc>
              <a:spcBef>
                <a:spcPct val="0"/>
              </a:spcBef>
              <a:buFontTx/>
              <a:buNone/>
            </a:pPr>
            <a:r>
              <a:rPr lang="en-GB" altLang="en-US" sz="1400" i="1">
                <a:solidFill>
                  <a:srgbClr val="255277"/>
                </a:solidFill>
                <a:latin typeface="Sassoon Infant Rg" panose="02000503030000020003" pitchFamily="50" charset="0"/>
              </a:rPr>
              <a:t>Atlantic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79438" y="536575"/>
            <a:ext cx="7985125" cy="5784850"/>
          </a:xfrm>
          <a:prstGeom prst="roundRect">
            <a:avLst>
              <a:gd name="adj" fmla="val 5544"/>
            </a:avLst>
          </a:prstGeom>
          <a:solidFill>
            <a:schemeClr val="bg1">
              <a:alpha val="9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0"/>
              </a:spcAft>
              <a:defRPr/>
            </a:pPr>
            <a:r>
              <a:rPr lang="en-GB" dirty="0">
                <a:solidFill>
                  <a:schemeClr val="tx1"/>
                </a:solidFill>
                <a:latin typeface="Sassoon Infant Rg" panose="02000503030000020003" pitchFamily="50" charset="0"/>
              </a:rPr>
              <a:t>Cook and his crew sailed into the Pacific Ocean and on April 19th 1770 they found Australia. He claimed it for Britain, calling it New South Wales. They continued to sail east and on April 28th 1770 Cook anchored his ship and travelled onto the shore at Botany Bay. </a:t>
            </a:r>
          </a:p>
        </p:txBody>
      </p:sp>
      <p:pic>
        <p:nvPicPr>
          <p:cNvPr id="614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2054225"/>
            <a:ext cx="492760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6348413" y="4651375"/>
            <a:ext cx="220662" cy="21907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50" name="TextBox 17"/>
          <p:cNvSpPr txBox="1">
            <a:spLocks noChangeArrowheads="1"/>
          </p:cNvSpPr>
          <p:nvPr/>
        </p:nvSpPr>
        <p:spPr bwMode="auto">
          <a:xfrm>
            <a:off x="5341938" y="4452938"/>
            <a:ext cx="1117600" cy="307975"/>
          </a:xfrm>
          <a:prstGeom prst="rect">
            <a:avLst/>
          </a:prstGeom>
          <a:solidFill>
            <a:schemeClr val="bg1">
              <a:alpha val="87057"/>
            </a:schemeClr>
          </a:solidFill>
          <a:ln w="12700">
            <a:solidFill>
              <a:srgbClr val="25527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a:solidFill>
                  <a:srgbClr val="255277"/>
                </a:solidFill>
                <a:latin typeface="Sassoon Infant Md" pitchFamily="50" charset="0"/>
              </a:rPr>
              <a:t>Botany Bay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79438" y="536575"/>
            <a:ext cx="7985125" cy="5784850"/>
          </a:xfrm>
          <a:prstGeom prst="roundRect">
            <a:avLst>
              <a:gd name="adj" fmla="val 5544"/>
            </a:avLst>
          </a:prstGeom>
          <a:solidFill>
            <a:schemeClr val="bg1">
              <a:alpha val="9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0"/>
              </a:spcAft>
              <a:defRPr/>
            </a:pPr>
            <a:r>
              <a:rPr lang="en-GB" dirty="0">
                <a:solidFill>
                  <a:schemeClr val="tx1"/>
                </a:solidFill>
                <a:latin typeface="Sassoon Infant Rg" panose="02000503030000020003" pitchFamily="50" charset="0"/>
              </a:rPr>
              <a:t>Next, they sailed north and almost got shipwrecked on the Great Barrier Reef. Cook and his crew stopped at North Queensland to repair the damage to their ship, at a place now called </a:t>
            </a:r>
            <a:r>
              <a:rPr lang="en-GB" dirty="0" err="1">
                <a:solidFill>
                  <a:schemeClr val="tx1"/>
                </a:solidFill>
                <a:latin typeface="Sassoon Infant Rg" panose="02000503030000020003" pitchFamily="50" charset="0"/>
              </a:rPr>
              <a:t>Cooktown</a:t>
            </a:r>
            <a:r>
              <a:rPr lang="en-GB" dirty="0">
                <a:solidFill>
                  <a:schemeClr val="tx1"/>
                </a:solidFill>
                <a:latin typeface="Sassoon Infant Rg" panose="02000503030000020003" pitchFamily="50" charset="0"/>
              </a:rPr>
              <a:t>, after James Cook. </a:t>
            </a:r>
          </a:p>
        </p:txBody>
      </p:sp>
      <p:pic>
        <p:nvPicPr>
          <p:cNvPr id="7171"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2054225"/>
            <a:ext cx="492760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6348413" y="4651375"/>
            <a:ext cx="220662" cy="21907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4" name="TextBox 17"/>
          <p:cNvSpPr txBox="1">
            <a:spLocks noChangeArrowheads="1"/>
          </p:cNvSpPr>
          <p:nvPr/>
        </p:nvSpPr>
        <p:spPr bwMode="auto">
          <a:xfrm>
            <a:off x="5341938" y="4452938"/>
            <a:ext cx="1117600" cy="307975"/>
          </a:xfrm>
          <a:prstGeom prst="rect">
            <a:avLst/>
          </a:prstGeom>
          <a:solidFill>
            <a:schemeClr val="bg1">
              <a:alpha val="87057"/>
            </a:schemeClr>
          </a:solidFill>
          <a:ln w="12700">
            <a:solidFill>
              <a:srgbClr val="25527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a:solidFill>
                  <a:srgbClr val="255277"/>
                </a:solidFill>
                <a:latin typeface="Sassoon Infant Md" pitchFamily="50" charset="0"/>
              </a:rPr>
              <a:t>Botany Bay</a:t>
            </a:r>
          </a:p>
        </p:txBody>
      </p:sp>
      <p:sp>
        <p:nvSpPr>
          <p:cNvPr id="8" name="Oval 7"/>
          <p:cNvSpPr/>
          <p:nvPr/>
        </p:nvSpPr>
        <p:spPr>
          <a:xfrm>
            <a:off x="5680075" y="3298825"/>
            <a:ext cx="220663" cy="21907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6" name="TextBox 11"/>
          <p:cNvSpPr txBox="1">
            <a:spLocks noChangeArrowheads="1"/>
          </p:cNvSpPr>
          <p:nvPr/>
        </p:nvSpPr>
        <p:spPr bwMode="auto">
          <a:xfrm>
            <a:off x="4646613" y="3121025"/>
            <a:ext cx="1117600" cy="307975"/>
          </a:xfrm>
          <a:prstGeom prst="rect">
            <a:avLst/>
          </a:prstGeom>
          <a:solidFill>
            <a:schemeClr val="bg1">
              <a:alpha val="87057"/>
            </a:schemeClr>
          </a:solidFill>
          <a:ln w="12700">
            <a:solidFill>
              <a:srgbClr val="25527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a:solidFill>
                  <a:srgbClr val="255277"/>
                </a:solidFill>
                <a:latin typeface="Sassoon Infant Md" pitchFamily="50" charset="0"/>
              </a:rPr>
              <a:t>Queensland</a:t>
            </a:r>
          </a:p>
        </p:txBody>
      </p:sp>
      <p:sp>
        <p:nvSpPr>
          <p:cNvPr id="2" name="Freeform 1"/>
          <p:cNvSpPr/>
          <p:nvPr/>
        </p:nvSpPr>
        <p:spPr>
          <a:xfrm>
            <a:off x="5570538" y="2100263"/>
            <a:ext cx="1062037" cy="1490662"/>
          </a:xfrm>
          <a:custGeom>
            <a:avLst/>
            <a:gdLst>
              <a:gd name="connsiteX0" fmla="*/ 0 w 1062119"/>
              <a:gd name="connsiteY0" fmla="*/ 0 h 1490405"/>
              <a:gd name="connsiteX1" fmla="*/ 194733 w 1062119"/>
              <a:gd name="connsiteY1" fmla="*/ 389467 h 1490405"/>
              <a:gd name="connsiteX2" fmla="*/ 406400 w 1062119"/>
              <a:gd name="connsiteY2" fmla="*/ 592667 h 1490405"/>
              <a:gd name="connsiteX3" fmla="*/ 457200 w 1062119"/>
              <a:gd name="connsiteY3" fmla="*/ 863600 h 1490405"/>
              <a:gd name="connsiteX4" fmla="*/ 711200 w 1062119"/>
              <a:gd name="connsiteY4" fmla="*/ 1092200 h 1490405"/>
              <a:gd name="connsiteX5" fmla="*/ 956733 w 1062119"/>
              <a:gd name="connsiteY5" fmla="*/ 1380067 h 1490405"/>
              <a:gd name="connsiteX6" fmla="*/ 1049866 w 1062119"/>
              <a:gd name="connsiteY6" fmla="*/ 1473200 h 1490405"/>
              <a:gd name="connsiteX7" fmla="*/ 1058333 w 1062119"/>
              <a:gd name="connsiteY7" fmla="*/ 1490134 h 149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119" h="1490405">
                <a:moveTo>
                  <a:pt x="0" y="0"/>
                </a:moveTo>
                <a:cubicBezTo>
                  <a:pt x="63500" y="145344"/>
                  <a:pt x="127000" y="290689"/>
                  <a:pt x="194733" y="389467"/>
                </a:cubicBezTo>
                <a:cubicBezTo>
                  <a:pt x="262466" y="488245"/>
                  <a:pt x="362656" y="513645"/>
                  <a:pt x="406400" y="592667"/>
                </a:cubicBezTo>
                <a:cubicBezTo>
                  <a:pt x="450144" y="671689"/>
                  <a:pt x="406400" y="780345"/>
                  <a:pt x="457200" y="863600"/>
                </a:cubicBezTo>
                <a:cubicBezTo>
                  <a:pt x="508000" y="946855"/>
                  <a:pt x="627945" y="1006122"/>
                  <a:pt x="711200" y="1092200"/>
                </a:cubicBezTo>
                <a:cubicBezTo>
                  <a:pt x="794455" y="1178278"/>
                  <a:pt x="900289" y="1316567"/>
                  <a:pt x="956733" y="1380067"/>
                </a:cubicBezTo>
                <a:cubicBezTo>
                  <a:pt x="1013177" y="1443567"/>
                  <a:pt x="1032933" y="1454856"/>
                  <a:pt x="1049866" y="1473200"/>
                </a:cubicBezTo>
                <a:cubicBezTo>
                  <a:pt x="1066799" y="1491544"/>
                  <a:pt x="1062566" y="1490839"/>
                  <a:pt x="1058333" y="149013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8" name="TextBox 13"/>
          <p:cNvSpPr txBox="1">
            <a:spLocks noChangeArrowheads="1"/>
          </p:cNvSpPr>
          <p:nvPr/>
        </p:nvSpPr>
        <p:spPr bwMode="auto">
          <a:xfrm>
            <a:off x="6584950" y="3067050"/>
            <a:ext cx="1117600" cy="523875"/>
          </a:xfrm>
          <a:prstGeom prst="rect">
            <a:avLst/>
          </a:prstGeom>
          <a:solidFill>
            <a:schemeClr val="bg1">
              <a:alpha val="87057"/>
            </a:schemeClr>
          </a:solidFill>
          <a:ln w="12700">
            <a:solidFill>
              <a:srgbClr val="25527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a:solidFill>
                  <a:srgbClr val="255277"/>
                </a:solidFill>
                <a:latin typeface="Sassoon Infant Md" pitchFamily="50" charset="0"/>
              </a:rPr>
              <a:t>Great Barrier Reef</a:t>
            </a:r>
          </a:p>
        </p:txBody>
      </p:sp>
      <p:sp>
        <p:nvSpPr>
          <p:cNvPr id="15" name="Oval 14"/>
          <p:cNvSpPr/>
          <p:nvPr/>
        </p:nvSpPr>
        <p:spPr>
          <a:xfrm>
            <a:off x="5680075" y="2597150"/>
            <a:ext cx="220663" cy="21907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80" name="TextBox 15"/>
          <p:cNvSpPr txBox="1">
            <a:spLocks noChangeArrowheads="1"/>
          </p:cNvSpPr>
          <p:nvPr/>
        </p:nvSpPr>
        <p:spPr bwMode="auto">
          <a:xfrm>
            <a:off x="4646613" y="2690813"/>
            <a:ext cx="1117600" cy="307975"/>
          </a:xfrm>
          <a:prstGeom prst="rect">
            <a:avLst/>
          </a:prstGeom>
          <a:solidFill>
            <a:schemeClr val="bg1">
              <a:alpha val="87057"/>
            </a:schemeClr>
          </a:solidFill>
          <a:ln w="12700">
            <a:solidFill>
              <a:srgbClr val="25527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a:solidFill>
                  <a:srgbClr val="255277"/>
                </a:solidFill>
                <a:latin typeface="Sassoon Infant Md" pitchFamily="50" charset="0"/>
              </a:rPr>
              <a:t>Cooktown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79438" y="536575"/>
            <a:ext cx="7985125" cy="5784850"/>
          </a:xfrm>
          <a:prstGeom prst="roundRect">
            <a:avLst>
              <a:gd name="adj" fmla="val 5544"/>
            </a:avLst>
          </a:prstGeom>
          <a:solidFill>
            <a:schemeClr val="bg1">
              <a:alpha val="9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0"/>
              </a:spcAft>
              <a:defRPr/>
            </a:pPr>
            <a:r>
              <a:rPr lang="en-GB" dirty="0">
                <a:solidFill>
                  <a:schemeClr val="tx1"/>
                </a:solidFill>
                <a:latin typeface="Sassoon Infant Rg" panose="02000503030000020003" pitchFamily="50" charset="0"/>
              </a:rPr>
              <a:t>Cook and his crew then sailed back to England and arrived in July 1771. He shared his discoveries and became a very respected man.</a:t>
            </a: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r>
              <a:rPr lang="en-GB" dirty="0">
                <a:solidFill>
                  <a:schemeClr val="tx1"/>
                </a:solidFill>
                <a:latin typeface="Sassoon Infant Rg" panose="02000503030000020003" pitchFamily="50" charset="0"/>
              </a:rPr>
              <a:t>Cook wanted to discover more places and in 1772 set sail again. His two ships came very close to the Antarctic but they had to turn back because of the cold. </a:t>
            </a: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p:txBody>
      </p:sp>
      <p:pic>
        <p:nvPicPr>
          <p:cNvPr id="8195"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9717" t="-17248" r="1287" b="11190"/>
          <a:stretch/>
        </p:blipFill>
        <p:spPr>
          <a:xfrm>
            <a:off x="1113900" y="1678423"/>
            <a:ext cx="3021535" cy="3501153"/>
          </a:xfrm>
          <a:prstGeom prst="ellipse">
            <a:avLst/>
          </a:prstGeom>
          <a:solidFill>
            <a:srgbClr val="255277"/>
          </a:solidFill>
          <a:ln w="76200">
            <a:solidFill>
              <a:schemeClr val="bg1"/>
            </a:solidFill>
          </a:ln>
        </p:spPr>
      </p:pic>
      <p:pic>
        <p:nvPicPr>
          <p:cNvPr id="819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847850"/>
            <a:ext cx="3094038"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6348413" y="4651375"/>
            <a:ext cx="220662" cy="219075"/>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9" name="TextBox 15"/>
          <p:cNvSpPr txBox="1">
            <a:spLocks noChangeArrowheads="1"/>
          </p:cNvSpPr>
          <p:nvPr/>
        </p:nvSpPr>
        <p:spPr bwMode="auto">
          <a:xfrm>
            <a:off x="5900738" y="4343400"/>
            <a:ext cx="1117600" cy="307975"/>
          </a:xfrm>
          <a:prstGeom prst="rect">
            <a:avLst/>
          </a:prstGeom>
          <a:solidFill>
            <a:schemeClr val="bg1">
              <a:alpha val="87057"/>
            </a:schemeClr>
          </a:solidFill>
          <a:ln w="12700">
            <a:solidFill>
              <a:srgbClr val="25527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a:solidFill>
                  <a:srgbClr val="255277"/>
                </a:solidFill>
                <a:latin typeface="Sassoon Infant Md" pitchFamily="50" charset="0"/>
              </a:rPr>
              <a:t>Antarctic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79438" y="536575"/>
            <a:ext cx="7985125" cy="5784850"/>
          </a:xfrm>
          <a:prstGeom prst="roundRect">
            <a:avLst>
              <a:gd name="adj" fmla="val 5544"/>
            </a:avLst>
          </a:prstGeom>
          <a:solidFill>
            <a:schemeClr val="bg1">
              <a:alpha val="9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0"/>
              </a:spcAft>
              <a:defRPr/>
            </a:pPr>
            <a:r>
              <a:rPr lang="en-GB" dirty="0">
                <a:solidFill>
                  <a:schemeClr val="tx1"/>
                </a:solidFill>
                <a:latin typeface="Sassoon Infant Rg" panose="02000503030000020003" pitchFamily="50" charset="0"/>
              </a:rPr>
              <a:t>They visited New Zealand and Tahiti before returning home to England in 1775.</a:t>
            </a: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r>
              <a:rPr lang="en-GB" dirty="0">
                <a:solidFill>
                  <a:schemeClr val="tx1"/>
                </a:solidFill>
                <a:latin typeface="Sassoon Infant Rg" panose="02000503030000020003" pitchFamily="50" charset="0"/>
              </a:rPr>
              <a:t>    </a:t>
            </a: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r>
              <a:rPr lang="en-GB" dirty="0">
                <a:solidFill>
                  <a:schemeClr val="tx1"/>
                </a:solidFill>
                <a:latin typeface="Sassoon Infant Rg" panose="02000503030000020003" pitchFamily="50" charset="0"/>
              </a:rPr>
              <a:t>James Cook’s third voyage was to be his last. He travelled with his crew south to New Zealand and then to the island of Hawaii. Whilst in Hawaii on 14th of February 1779, Cook got into an argument with a Hawaiian tribe when they stole one of his ships. There was a fight and Cook was killed. </a:t>
            </a: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a:p>
            <a:pPr algn="just" eaLnBrk="1" fontAlgn="auto" hangingPunct="1">
              <a:spcBef>
                <a:spcPts val="0"/>
              </a:spcBef>
              <a:spcAft>
                <a:spcPts val="0"/>
              </a:spcAft>
              <a:defRPr/>
            </a:pPr>
            <a:endParaRPr lang="en-GB" dirty="0">
              <a:solidFill>
                <a:schemeClr val="tx1"/>
              </a:solidFill>
              <a:latin typeface="Sassoon Infant Rg" panose="02000503030000020003" pitchFamily="50" charset="0"/>
            </a:endParaRPr>
          </a:p>
        </p:txBody>
      </p:sp>
      <p:pic>
        <p:nvPicPr>
          <p:cNvPr id="9219"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p:cNvPicPr>
            <a:picLocks noChangeAspect="1"/>
          </p:cNvPicPr>
          <p:nvPr/>
        </p:nvPicPr>
        <p:blipFill>
          <a:blip r:embed="rId3" cstate="print">
            <a:extLst>
              <a:ext uri="{28A0092B-C50C-407E-A947-70E740481C1C}">
                <a14:useLocalDpi xmlns:a14="http://schemas.microsoft.com/office/drawing/2010/main" val="0"/>
              </a:ext>
            </a:extLst>
          </a:blip>
          <a:srcRect t="4172" b="5547"/>
          <a:stretch>
            <a:fillRect/>
          </a:stretch>
        </p:blipFill>
        <p:spPr bwMode="auto">
          <a:xfrm>
            <a:off x="1790700" y="1257300"/>
            <a:ext cx="5562600" cy="3460750"/>
          </a:xfrm>
          <a:prstGeom prst="rect">
            <a:avLst/>
          </a:prstGeom>
          <a:noFill/>
          <a:ln w="38100">
            <a:solidFill>
              <a:srgbClr val="255277"/>
            </a:solidFill>
            <a:miter lim="800000"/>
            <a:headEnd/>
            <a:tailEnd/>
          </a:ln>
          <a:extLst>
            <a:ext uri="{909E8E84-426E-40DD-AFC4-6F175D3DCCD1}">
              <a14:hiddenFill xmlns:a14="http://schemas.microsoft.com/office/drawing/2010/main">
                <a:solidFill>
                  <a:srgbClr val="FFFFFF"/>
                </a:solidFill>
              </a14:hiddenFill>
            </a:ext>
          </a:extLst>
        </p:spPr>
      </p:pic>
      <p:sp>
        <p:nvSpPr>
          <p:cNvPr id="9221" name="TextBox 3"/>
          <p:cNvSpPr txBox="1">
            <a:spLocks noChangeArrowheads="1"/>
          </p:cNvSpPr>
          <p:nvPr/>
        </p:nvSpPr>
        <p:spPr bwMode="auto">
          <a:xfrm>
            <a:off x="1881188" y="3408363"/>
            <a:ext cx="960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Pacific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9222" name="TextBox 11"/>
          <p:cNvSpPr txBox="1">
            <a:spLocks noChangeArrowheads="1"/>
          </p:cNvSpPr>
          <p:nvPr/>
        </p:nvSpPr>
        <p:spPr bwMode="auto">
          <a:xfrm>
            <a:off x="3559175" y="3910013"/>
            <a:ext cx="9604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South Atlantic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9223" name="TextBox 13"/>
          <p:cNvSpPr txBox="1">
            <a:spLocks noChangeArrowheads="1"/>
          </p:cNvSpPr>
          <p:nvPr/>
        </p:nvSpPr>
        <p:spPr bwMode="auto">
          <a:xfrm>
            <a:off x="5038725" y="3521075"/>
            <a:ext cx="958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Indian</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    </a:t>
            </a:r>
          </a:p>
        </p:txBody>
      </p:sp>
      <p:sp>
        <p:nvSpPr>
          <p:cNvPr id="9224" name="TextBox 14"/>
          <p:cNvSpPr txBox="1">
            <a:spLocks noChangeArrowheads="1"/>
          </p:cNvSpPr>
          <p:nvPr/>
        </p:nvSpPr>
        <p:spPr bwMode="auto">
          <a:xfrm>
            <a:off x="6456363" y="2732088"/>
            <a:ext cx="8747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North Pacific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9225" name="TextBox 15"/>
          <p:cNvSpPr txBox="1">
            <a:spLocks noChangeArrowheads="1"/>
          </p:cNvSpPr>
          <p:nvPr/>
        </p:nvSpPr>
        <p:spPr bwMode="auto">
          <a:xfrm>
            <a:off x="6034088" y="1343025"/>
            <a:ext cx="9604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Arctic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9226" name="TextBox 16"/>
          <p:cNvSpPr txBox="1">
            <a:spLocks noChangeArrowheads="1"/>
          </p:cNvSpPr>
          <p:nvPr/>
        </p:nvSpPr>
        <p:spPr bwMode="auto">
          <a:xfrm>
            <a:off x="3303588" y="2627313"/>
            <a:ext cx="960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i="1">
                <a:solidFill>
                  <a:srgbClr val="255277"/>
                </a:solidFill>
                <a:latin typeface="Sassoon Infant Rg" panose="02000503030000020003" pitchFamily="50" charset="0"/>
              </a:rPr>
              <a:t>North</a:t>
            </a:r>
          </a:p>
          <a:p>
            <a:pPr algn="ctr">
              <a:lnSpc>
                <a:spcPct val="100000"/>
              </a:lnSpc>
              <a:spcBef>
                <a:spcPct val="0"/>
              </a:spcBef>
              <a:buFontTx/>
              <a:buNone/>
            </a:pPr>
            <a:r>
              <a:rPr lang="en-GB" altLang="en-US" sz="1400" i="1">
                <a:solidFill>
                  <a:srgbClr val="255277"/>
                </a:solidFill>
                <a:latin typeface="Sassoon Infant Rg" panose="02000503030000020003" pitchFamily="50" charset="0"/>
              </a:rPr>
              <a:t>Atlantic</a:t>
            </a:r>
          </a:p>
          <a:p>
            <a:pPr algn="ctr">
              <a:lnSpc>
                <a:spcPct val="100000"/>
              </a:lnSpc>
              <a:spcBef>
                <a:spcPct val="0"/>
              </a:spcBef>
              <a:buFontTx/>
              <a:buNone/>
            </a:pPr>
            <a:r>
              <a:rPr lang="en-GB" altLang="en-US" sz="1400" i="1">
                <a:solidFill>
                  <a:srgbClr val="255277"/>
                </a:solidFill>
                <a:latin typeface="Sassoon Infant Rg" panose="02000503030000020003" pitchFamily="50" charset="0"/>
              </a:rPr>
              <a:t>Ocean</a:t>
            </a:r>
          </a:p>
        </p:txBody>
      </p:sp>
      <p:sp>
        <p:nvSpPr>
          <p:cNvPr id="5" name="Oval 4"/>
          <p:cNvSpPr/>
          <p:nvPr/>
        </p:nvSpPr>
        <p:spPr>
          <a:xfrm>
            <a:off x="6750050" y="3924300"/>
            <a:ext cx="501650" cy="4810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Oval 12"/>
          <p:cNvSpPr/>
          <p:nvPr/>
        </p:nvSpPr>
        <p:spPr>
          <a:xfrm>
            <a:off x="1881188" y="3030538"/>
            <a:ext cx="234950" cy="2238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9" name="TextBox 17"/>
          <p:cNvSpPr txBox="1">
            <a:spLocks noChangeArrowheads="1"/>
          </p:cNvSpPr>
          <p:nvPr/>
        </p:nvSpPr>
        <p:spPr bwMode="auto">
          <a:xfrm>
            <a:off x="4837113" y="4090988"/>
            <a:ext cx="1931987" cy="523875"/>
          </a:xfrm>
          <a:prstGeom prst="rect">
            <a:avLst/>
          </a:prstGeom>
          <a:solidFill>
            <a:schemeClr val="bg1">
              <a:alpha val="87057"/>
            </a:schemeClr>
          </a:solidFill>
          <a:ln w="12700">
            <a:solidFill>
              <a:srgbClr val="25527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a:solidFill>
                  <a:srgbClr val="255277"/>
                </a:solidFill>
                <a:latin typeface="Sassoon Infant Md" pitchFamily="50" charset="0"/>
              </a:rPr>
              <a:t>New Zealand and Tahiti</a:t>
            </a:r>
          </a:p>
        </p:txBody>
      </p:sp>
      <p:sp>
        <p:nvSpPr>
          <p:cNvPr id="19" name="TextBox 18"/>
          <p:cNvSpPr txBox="1">
            <a:spLocks noChangeArrowheads="1"/>
          </p:cNvSpPr>
          <p:nvPr/>
        </p:nvSpPr>
        <p:spPr bwMode="auto">
          <a:xfrm>
            <a:off x="1281113" y="2722563"/>
            <a:ext cx="917575" cy="307975"/>
          </a:xfrm>
          <a:prstGeom prst="rect">
            <a:avLst/>
          </a:prstGeom>
          <a:solidFill>
            <a:schemeClr val="bg1">
              <a:alpha val="87057"/>
            </a:schemeClr>
          </a:solidFill>
          <a:ln w="12700">
            <a:solidFill>
              <a:srgbClr val="255277"/>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400">
                <a:solidFill>
                  <a:srgbClr val="255277"/>
                </a:solidFill>
                <a:latin typeface="Sassoon Infant Md" pitchFamily="50" charset="0"/>
              </a:rPr>
              <a:t>Hawaii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79438" y="536575"/>
            <a:ext cx="7985125" cy="5784850"/>
          </a:xfrm>
          <a:prstGeom prst="roundRect">
            <a:avLst>
              <a:gd name="adj" fmla="val 5544"/>
            </a:avLst>
          </a:prstGeom>
          <a:solidFill>
            <a:schemeClr val="bg1">
              <a:alpha val="91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eaLnBrk="1" fontAlgn="auto" hangingPunct="1">
              <a:spcBef>
                <a:spcPts val="0"/>
              </a:spcBef>
              <a:spcAft>
                <a:spcPts val="0"/>
              </a:spcAft>
              <a:defRPr/>
            </a:pPr>
            <a:endParaRPr lang="en-GB" sz="1600" dirty="0">
              <a:solidFill>
                <a:schemeClr val="tx1"/>
              </a:solidFill>
              <a:latin typeface="Sassoon Infant Rg" panose="02000503030000020003" pitchFamily="50" charset="0"/>
            </a:endParaRPr>
          </a:p>
          <a:p>
            <a:pPr marL="285750" indent="-200025" eaLnBrk="1" fontAlgn="auto" hangingPunct="1">
              <a:spcBef>
                <a:spcPts val="0"/>
              </a:spcBef>
              <a:spcAft>
                <a:spcPts val="0"/>
              </a:spcAft>
              <a:buFont typeface="Arial" panose="020B0604020202020204" pitchFamily="34" charset="0"/>
              <a:buChar char="•"/>
              <a:defRPr/>
            </a:pPr>
            <a:r>
              <a:rPr lang="en-GB" sz="1600" dirty="0">
                <a:solidFill>
                  <a:schemeClr val="tx1"/>
                </a:solidFill>
                <a:latin typeface="Sassoon Infant Rg" panose="02000503030000020003" pitchFamily="50" charset="0"/>
              </a:rPr>
              <a:t>Some believe that James Cook’s discoveries helped to create many of the maps of the world.</a:t>
            </a:r>
          </a:p>
          <a:p>
            <a:pPr marL="285750" indent="-200025" eaLnBrk="1" fontAlgn="auto" hangingPunct="1">
              <a:spcBef>
                <a:spcPts val="0"/>
              </a:spcBef>
              <a:spcAft>
                <a:spcPts val="0"/>
              </a:spcAft>
              <a:buFont typeface="Arial" panose="020B0604020202020204" pitchFamily="34" charset="0"/>
              <a:buChar char="•"/>
              <a:defRPr/>
            </a:pPr>
            <a:endParaRPr lang="en-GB" sz="1600" dirty="0">
              <a:solidFill>
                <a:schemeClr val="tx1"/>
              </a:solidFill>
              <a:latin typeface="Sassoon Infant Rg" panose="02000503030000020003" pitchFamily="50" charset="0"/>
            </a:endParaRPr>
          </a:p>
          <a:p>
            <a:pPr marL="285750" indent="-200025" eaLnBrk="1" fontAlgn="auto" hangingPunct="1">
              <a:spcBef>
                <a:spcPts val="0"/>
              </a:spcBef>
              <a:spcAft>
                <a:spcPts val="0"/>
              </a:spcAft>
              <a:buFont typeface="Arial" panose="020B0604020202020204" pitchFamily="34" charset="0"/>
              <a:buChar char="•"/>
              <a:defRPr/>
            </a:pPr>
            <a:r>
              <a:rPr lang="en-GB" sz="1600" dirty="0">
                <a:solidFill>
                  <a:schemeClr val="tx1"/>
                </a:solidFill>
                <a:latin typeface="Sassoon Infant Rg" panose="02000503030000020003" pitchFamily="50" charset="0"/>
              </a:rPr>
              <a:t>He created the first accurate map of the Pacific Ocean.</a:t>
            </a:r>
          </a:p>
          <a:p>
            <a:pPr marL="285750" indent="-200025" eaLnBrk="1" fontAlgn="auto" hangingPunct="1">
              <a:spcBef>
                <a:spcPts val="0"/>
              </a:spcBef>
              <a:spcAft>
                <a:spcPts val="0"/>
              </a:spcAft>
              <a:buFont typeface="Arial" panose="020B0604020202020204" pitchFamily="34" charset="0"/>
              <a:buChar char="•"/>
              <a:defRPr/>
            </a:pPr>
            <a:endParaRPr lang="en-GB" sz="1600" dirty="0">
              <a:solidFill>
                <a:schemeClr val="tx1"/>
              </a:solidFill>
              <a:latin typeface="Sassoon Infant Rg" panose="02000503030000020003" pitchFamily="50" charset="0"/>
            </a:endParaRPr>
          </a:p>
          <a:p>
            <a:pPr marL="285750" indent="-200025" eaLnBrk="1" fontAlgn="auto" hangingPunct="1">
              <a:spcBef>
                <a:spcPts val="0"/>
              </a:spcBef>
              <a:spcAft>
                <a:spcPts val="0"/>
              </a:spcAft>
              <a:buFont typeface="Arial" panose="020B0604020202020204" pitchFamily="34" charset="0"/>
              <a:buChar char="•"/>
              <a:defRPr/>
            </a:pPr>
            <a:r>
              <a:rPr lang="en-GB" sz="1600" dirty="0">
                <a:solidFill>
                  <a:schemeClr val="tx1"/>
                </a:solidFill>
                <a:latin typeface="Sassoon Infant Rg" panose="02000503030000020003" pitchFamily="50" charset="0"/>
              </a:rPr>
              <a:t>Cook’s crew were very healthy compared to other sailors at the time. This was because Cook set rules for them to follow; they had to bathe daily and eat fresh fruit to fend off scurvy.</a:t>
            </a:r>
          </a:p>
        </p:txBody>
      </p:sp>
      <p:pic>
        <p:nvPicPr>
          <p:cNvPr id="10243"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1063" y="6689725"/>
            <a:ext cx="5826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p:cNvSpPr txBox="1">
            <a:spLocks noChangeArrowheads="1"/>
          </p:cNvSpPr>
          <p:nvPr/>
        </p:nvSpPr>
        <p:spPr bwMode="auto">
          <a:xfrm>
            <a:off x="566738" y="754063"/>
            <a:ext cx="8010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a:solidFill>
                  <a:srgbClr val="255277"/>
                </a:solidFill>
                <a:latin typeface="Sassoon Infant Md" pitchFamily="50" charset="0"/>
              </a:rPr>
              <a:t>Facts About Captain James Cook</a:t>
            </a:r>
          </a:p>
        </p:txBody>
      </p:sp>
      <p:pic>
        <p:nvPicPr>
          <p:cNvPr id="6" name="Picture 5"/>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412349" y="3669423"/>
            <a:ext cx="3009900" cy="2129003"/>
          </a:xfrm>
          <a:prstGeom prst="rect">
            <a:avLst/>
          </a:prstGeom>
          <a:scene3d>
            <a:camera prst="perspectiveAbove"/>
            <a:lightRig rig="threePt" dir="t"/>
          </a:scene3d>
        </p:spPr>
      </p:pic>
      <p:pic>
        <p:nvPicPr>
          <p:cNvPr id="1024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4133850"/>
            <a:ext cx="18018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1580</TotalTime>
  <Words>527</Words>
  <Application>Microsoft Office PowerPoint</Application>
  <PresentationFormat>On-screen Show (4:3)</PresentationFormat>
  <Paragraphs>106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 Light</vt:lpstr>
      <vt:lpstr>Arial</vt:lpstr>
      <vt:lpstr>Sassoon Infant Md</vt:lpstr>
      <vt:lpstr>Sassoon Infant Rg</vt:lpstr>
      <vt:lpstr>Calibri</vt:lpstr>
      <vt:lpstr>Flavors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Matthew Keane</cp:lastModifiedBy>
  <cp:revision>70</cp:revision>
  <dcterms:created xsi:type="dcterms:W3CDTF">2014-10-03T07:47:39Z</dcterms:created>
  <dcterms:modified xsi:type="dcterms:W3CDTF">2020-05-04T11:13:15Z</dcterms:modified>
</cp:coreProperties>
</file>